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3" autoAdjust="0"/>
  </p:normalViewPr>
  <p:slideViewPr>
    <p:cSldViewPr>
      <p:cViewPr>
        <p:scale>
          <a:sx n="80" d="100"/>
          <a:sy n="80" d="100"/>
        </p:scale>
        <p:origin x="-2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D72F-D772-403C-B88B-C631183DEB04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FF0C6-55F9-4CCB-97B5-E2AAEBDE2153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3424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F0C6-55F9-4CCB-97B5-E2AAEBDE2153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4900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F0C6-55F9-4CCB-97B5-E2AAEBDE2153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5062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rajouterai « business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ethical</a:t>
            </a:r>
            <a:r>
              <a:rPr lang="fr-FR" dirty="0" smtClean="0"/>
              <a:t> if and </a:t>
            </a:r>
            <a:r>
              <a:rPr lang="fr-FR" dirty="0" err="1" smtClean="0"/>
              <a:t>only</a:t>
            </a:r>
            <a:r>
              <a:rPr lang="fr-FR" dirty="0" smtClean="0"/>
              <a:t> if </a:t>
            </a:r>
            <a:r>
              <a:rPr lang="fr-FR" dirty="0" err="1" smtClean="0"/>
              <a:t>this</a:t>
            </a:r>
            <a:r>
              <a:rPr lang="fr-FR" dirty="0" smtClean="0"/>
              <a:t> serves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b="1" u="none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 »,</a:t>
            </a:r>
            <a:r>
              <a:rPr lang="fr-FR" baseline="0" dirty="0" smtClean="0"/>
              <a:t> parce que je pense que c’est quand même un intérêt fondamental pour n’importe quelle organisation de vouloir le bien-être de la planète et de ses habitants et, comme tu le dis très bien, le problème c’est de confondre rationalité au sens large avec rationalité économique.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F0C6-55F9-4CCB-97B5-E2AAEBDE2153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54332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F0C6-55F9-4CCB-97B5-E2AAEBDE2153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64754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F0C6-55F9-4CCB-97B5-E2AAEBDE2153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39449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FC458-7C17-4A77-84D8-DCAAC3DC8C3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6DA041-26A9-4238-8B6D-B016D687F7CD}" type="datetimeFigureOut">
              <a:rPr lang="es-ES_tradnl" smtClean="0"/>
              <a:pPr/>
              <a:t>10/06/2013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D64DA5-2890-439D-ADFF-B93E9491D8B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Business Ethics for </a:t>
            </a:r>
            <a:r>
              <a:rPr lang="en-US" b="1" dirty="0" err="1" smtClean="0"/>
              <a:t>Pharma</a:t>
            </a:r>
            <a:r>
              <a:rPr lang="en-US" b="1" dirty="0" smtClean="0"/>
              <a:t> and Device Companies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68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Marc Le Menestrel, PhD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Associate Professor, University Pompeu Fabra (Barcelona, Spain)</a:t>
            </a:r>
          </a:p>
          <a:p>
            <a:r>
              <a:rPr lang="en-US" sz="1800" dirty="0" smtClean="0"/>
              <a:t>Visiting Professor of Ethics, INSEAD (Fontainebleau, France)</a:t>
            </a:r>
            <a:endParaRPr lang="en-US" sz="1800" dirty="0"/>
          </a:p>
        </p:txBody>
      </p:sp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697971" cy="1440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1705628" cy="1440000"/>
          </a:xfrm>
          <a:prstGeom prst="rect">
            <a:avLst/>
          </a:prstGeom>
        </p:spPr>
      </p:pic>
      <p:pic>
        <p:nvPicPr>
          <p:cNvPr id="6" name="Picture 5" descr="keith_har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060" y="5418000"/>
            <a:ext cx="2071940" cy="1440000"/>
          </a:xfrm>
          <a:prstGeom prst="rect">
            <a:avLst/>
          </a:prstGeom>
        </p:spPr>
      </p:pic>
      <p:pic>
        <p:nvPicPr>
          <p:cNvPr id="7" name="Picture 6" descr="V9Y4100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18000"/>
            <a:ext cx="192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561304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Seventh International Pharmaceutical Compliance </a:t>
            </a:r>
            <a:r>
              <a:rPr lang="en-US" b="1" dirty="0" smtClean="0"/>
              <a:t>Congress</a:t>
            </a:r>
          </a:p>
          <a:p>
            <a:pPr algn="ctr"/>
            <a:r>
              <a:rPr lang="en-US" b="1" dirty="0" smtClean="0"/>
              <a:t>Madrid – May 2013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24" y="188640"/>
            <a:ext cx="6768752" cy="1143000"/>
          </a:xfrm>
        </p:spPr>
        <p:txBody>
          <a:bodyPr/>
          <a:lstStyle/>
          <a:p>
            <a:r>
              <a:rPr lang="en-US" b="1" dirty="0" smtClean="0"/>
              <a:t>Economic Rationality</a:t>
            </a:r>
          </a:p>
        </p:txBody>
      </p:sp>
      <p:pic>
        <p:nvPicPr>
          <p:cNvPr id="6" name="Picture 5" descr="UNtitled, 198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080120" cy="1080120"/>
          </a:xfrm>
          <a:prstGeom prst="rect">
            <a:avLst/>
          </a:prstGeom>
        </p:spPr>
      </p:pic>
      <p:pic>
        <p:nvPicPr>
          <p:cNvPr id="7" name="Picture 6" descr="Duo_coeur_rouge_Keith H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16632"/>
            <a:ext cx="1127957" cy="1107209"/>
          </a:xfrm>
          <a:prstGeom prst="rect">
            <a:avLst/>
          </a:prstGeom>
        </p:spPr>
      </p:pic>
      <p:sp>
        <p:nvSpPr>
          <p:cNvPr id="81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8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83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4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85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86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87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88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8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9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9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92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94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96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7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98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99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0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0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02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0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6" name="Group 48"/>
          <p:cNvGrpSpPr>
            <a:grpSpLocks/>
          </p:cNvGrpSpPr>
          <p:nvPr/>
        </p:nvGrpSpPr>
        <p:grpSpPr bwMode="auto">
          <a:xfrm>
            <a:off x="3667125" y="1484313"/>
            <a:ext cx="1670050" cy="390525"/>
            <a:chOff x="2513" y="1221"/>
            <a:chExt cx="1052" cy="246"/>
          </a:xfrm>
        </p:grpSpPr>
        <p:sp>
          <p:nvSpPr>
            <p:cNvPr id="12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28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2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30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3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32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3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3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35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36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37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8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9" name="AutoShape 72"/>
          <p:cNvSpPr>
            <a:spLocks noChangeArrowheads="1"/>
          </p:cNvSpPr>
          <p:nvPr/>
        </p:nvSpPr>
        <p:spPr bwMode="auto">
          <a:xfrm>
            <a:off x="3132138" y="2349500"/>
            <a:ext cx="28797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140" name="Text Box 73"/>
          <p:cNvSpPr txBox="1">
            <a:spLocks noChangeArrowheads="1"/>
          </p:cNvSpPr>
          <p:nvPr/>
        </p:nvSpPr>
        <p:spPr bwMode="auto">
          <a:xfrm>
            <a:off x="3995738" y="2774950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141" name="Text Box 74"/>
          <p:cNvSpPr txBox="1">
            <a:spLocks noChangeArrowheads="1"/>
          </p:cNvSpPr>
          <p:nvPr/>
        </p:nvSpPr>
        <p:spPr bwMode="auto">
          <a:xfrm>
            <a:off x="0" y="5534561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With this discourse, business should be ethical if and only if this serves its financial interest.</a:t>
            </a:r>
          </a:p>
          <a:p>
            <a:pPr algn="ctr"/>
            <a:r>
              <a:rPr lang="en-US" sz="2000" dirty="0" smtClean="0"/>
              <a:t>Taught all over the globe, it logically implies tragic consequences</a:t>
            </a:r>
            <a:endParaRPr lang="en-US" sz="2000" dirty="0"/>
          </a:p>
        </p:txBody>
      </p:sp>
      <p:sp>
        <p:nvSpPr>
          <p:cNvPr id="142" name="Text Box 75"/>
          <p:cNvSpPr txBox="1">
            <a:spLocks noChangeArrowheads="1"/>
          </p:cNvSpPr>
          <p:nvPr/>
        </p:nvSpPr>
        <p:spPr bwMode="auto">
          <a:xfrm>
            <a:off x="3924300" y="4365625"/>
            <a:ext cx="1268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  <p:grpSp>
        <p:nvGrpSpPr>
          <p:cNvPr id="79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80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55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56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57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9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60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62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3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64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165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66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67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68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69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7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71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7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73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5" name="Group 59"/>
          <p:cNvGrpSpPr>
            <a:grpSpLocks/>
          </p:cNvGrpSpPr>
          <p:nvPr/>
        </p:nvGrpSpPr>
        <p:grpSpPr bwMode="auto">
          <a:xfrm>
            <a:off x="1838330" y="2773365"/>
            <a:ext cx="393701" cy="1963738"/>
            <a:chOff x="1060" y="1951"/>
            <a:chExt cx="248" cy="1237"/>
          </a:xfrm>
        </p:grpSpPr>
        <p:sp>
          <p:nvSpPr>
            <p:cNvPr id="176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77" name="Group 61"/>
            <p:cNvGrpSpPr>
              <a:grpSpLocks/>
            </p:cNvGrpSpPr>
            <p:nvPr/>
          </p:nvGrpSpPr>
          <p:grpSpPr bwMode="auto">
            <a:xfrm>
              <a:off x="1060" y="1951"/>
              <a:ext cx="245" cy="1237"/>
              <a:chOff x="1060" y="1951"/>
              <a:chExt cx="245" cy="1237"/>
            </a:xfrm>
          </p:grpSpPr>
          <p:sp>
            <p:nvSpPr>
              <p:cNvPr id="178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79" name="Group 63"/>
              <p:cNvGrpSpPr>
                <a:grpSpLocks/>
              </p:cNvGrpSpPr>
              <p:nvPr/>
            </p:nvGrpSpPr>
            <p:grpSpPr bwMode="auto">
              <a:xfrm>
                <a:off x="1060" y="1951"/>
                <a:ext cx="244" cy="1237"/>
                <a:chOff x="1060" y="1951"/>
                <a:chExt cx="244" cy="1237"/>
              </a:xfrm>
            </p:grpSpPr>
            <p:sp>
              <p:nvSpPr>
                <p:cNvPr id="180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81" name="Group 65"/>
                <p:cNvGrpSpPr>
                  <a:grpSpLocks/>
                </p:cNvGrpSpPr>
                <p:nvPr/>
              </p:nvGrpSpPr>
              <p:grpSpPr bwMode="auto">
                <a:xfrm>
                  <a:off x="1060" y="1951"/>
                  <a:ext cx="244" cy="1237"/>
                  <a:chOff x="1060" y="1951"/>
                  <a:chExt cx="244" cy="1237"/>
                </a:xfrm>
              </p:grpSpPr>
              <p:sp>
                <p:nvSpPr>
                  <p:cNvPr id="182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8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1951"/>
                    <a:ext cx="244" cy="1237"/>
                    <a:chOff x="1060" y="1951"/>
                    <a:chExt cx="244" cy="1237"/>
                  </a:xfrm>
                </p:grpSpPr>
                <p:sp>
                  <p:nvSpPr>
                    <p:cNvPr id="184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5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63" y="2448"/>
                      <a:ext cx="123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Financial 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68752" cy="1143000"/>
          </a:xfrm>
        </p:spPr>
        <p:txBody>
          <a:bodyPr/>
          <a:lstStyle/>
          <a:p>
            <a:r>
              <a:rPr lang="en-US" dirty="0" smtClean="0"/>
              <a:t>Idealist Compliance</a:t>
            </a:r>
            <a:endParaRPr lang="en-US" b="1" dirty="0" smtClean="0"/>
          </a:p>
        </p:txBody>
      </p:sp>
      <p:pic>
        <p:nvPicPr>
          <p:cNvPr id="6" name="Picture 5" descr="UNtitled, 19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80120" cy="1080120"/>
          </a:xfrm>
          <a:prstGeom prst="rect">
            <a:avLst/>
          </a:prstGeom>
        </p:spPr>
      </p:pic>
      <p:pic>
        <p:nvPicPr>
          <p:cNvPr id="7" name="Picture 6" descr="Duo_coeur_rouge_Keith 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127957" cy="1107209"/>
          </a:xfrm>
          <a:prstGeom prst="rect">
            <a:avLst/>
          </a:prstGeom>
        </p:spPr>
      </p:pic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2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6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2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7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3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8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3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35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36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79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80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2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86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88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90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9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97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99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01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04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10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12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15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1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21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2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66" name="Group 48"/>
          <p:cNvGrpSpPr>
            <a:grpSpLocks/>
          </p:cNvGrpSpPr>
          <p:nvPr/>
        </p:nvGrpSpPr>
        <p:grpSpPr bwMode="auto">
          <a:xfrm>
            <a:off x="3635377" y="1484313"/>
            <a:ext cx="966788" cy="390525"/>
            <a:chOff x="2513" y="1221"/>
            <a:chExt cx="609" cy="246"/>
          </a:xfrm>
        </p:grpSpPr>
        <p:sp>
          <p:nvSpPr>
            <p:cNvPr id="16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68" name="Group 50"/>
            <p:cNvGrpSpPr>
              <a:grpSpLocks/>
            </p:cNvGrpSpPr>
            <p:nvPr/>
          </p:nvGrpSpPr>
          <p:grpSpPr bwMode="auto">
            <a:xfrm>
              <a:off x="2513" y="1221"/>
              <a:ext cx="606" cy="243"/>
              <a:chOff x="2513" y="1221"/>
              <a:chExt cx="606" cy="243"/>
            </a:xfrm>
          </p:grpSpPr>
          <p:sp>
            <p:nvSpPr>
              <p:cNvPr id="16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70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604" cy="241"/>
                <a:chOff x="2513" y="1221"/>
                <a:chExt cx="604" cy="241"/>
              </a:xfrm>
            </p:grpSpPr>
            <p:sp>
              <p:nvSpPr>
                <p:cNvPr id="17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72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603" cy="240"/>
                  <a:chOff x="2513" y="1221"/>
                  <a:chExt cx="603" cy="240"/>
                </a:xfrm>
              </p:grpSpPr>
              <p:sp>
                <p:nvSpPr>
                  <p:cNvPr id="17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5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</p:grpSp>
      </p:grpSp>
      <p:sp>
        <p:nvSpPr>
          <p:cNvPr id="177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79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4716463" y="3573463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181" name="Text Box 74"/>
          <p:cNvSpPr txBox="1">
            <a:spLocks noChangeArrowheads="1"/>
          </p:cNvSpPr>
          <p:nvPr/>
        </p:nvSpPr>
        <p:spPr bwMode="auto">
          <a:xfrm>
            <a:off x="395536" y="5517232"/>
            <a:ext cx="849694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Compliance </a:t>
            </a:r>
            <a:r>
              <a:rPr lang="en-US" sz="2000" dirty="0" smtClean="0"/>
              <a:t> is supposed to be an absolute criterion </a:t>
            </a:r>
            <a:r>
              <a:rPr lang="en-US" sz="2000" dirty="0"/>
              <a:t>of </a:t>
            </a:r>
            <a:r>
              <a:rPr lang="en-US" sz="2000" dirty="0" smtClean="0"/>
              <a:t>choice.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 practice, we </a:t>
            </a:r>
            <a:r>
              <a:rPr lang="en-US" sz="2000" b="1" dirty="0" smtClean="0"/>
              <a:t>deny</a:t>
            </a:r>
            <a:r>
              <a:rPr lang="en-US" sz="2000" dirty="0" smtClean="0"/>
              <a:t>, </a:t>
            </a:r>
            <a:r>
              <a:rPr lang="en-US" sz="2000" b="1" dirty="0" smtClean="0"/>
              <a:t>hide</a:t>
            </a:r>
            <a:r>
              <a:rPr lang="en-US" sz="2000" dirty="0" smtClean="0"/>
              <a:t> and </a:t>
            </a:r>
            <a:r>
              <a:rPr lang="en-US" sz="2000" b="1" dirty="0" smtClean="0"/>
              <a:t>externalize</a:t>
            </a:r>
            <a:r>
              <a:rPr lang="en-US" sz="2000" dirty="0" smtClean="0"/>
              <a:t> the non-compliant decisions.</a:t>
            </a:r>
            <a:endParaRPr lang="en-US" sz="2000" dirty="0"/>
          </a:p>
        </p:txBody>
      </p:sp>
      <p:sp>
        <p:nvSpPr>
          <p:cNvPr id="182" name="Text Box 75"/>
          <p:cNvSpPr txBox="1">
            <a:spLocks noChangeArrowheads="1"/>
          </p:cNvSpPr>
          <p:nvPr/>
        </p:nvSpPr>
        <p:spPr bwMode="auto">
          <a:xfrm>
            <a:off x="3087688" y="3573463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  <p:grpSp>
        <p:nvGrpSpPr>
          <p:cNvPr id="89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92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94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6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98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0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02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0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05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07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09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111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13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14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16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18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22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24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25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37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38" name="Group 59"/>
          <p:cNvGrpSpPr>
            <a:grpSpLocks/>
          </p:cNvGrpSpPr>
          <p:nvPr/>
        </p:nvGrpSpPr>
        <p:grpSpPr bwMode="auto">
          <a:xfrm>
            <a:off x="1838330" y="2773367"/>
            <a:ext cx="393701" cy="1963740"/>
            <a:chOff x="1060" y="1951"/>
            <a:chExt cx="248" cy="1237"/>
          </a:xfrm>
        </p:grpSpPr>
        <p:sp>
          <p:nvSpPr>
            <p:cNvPr id="139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40" name="Group 61"/>
            <p:cNvGrpSpPr>
              <a:grpSpLocks/>
            </p:cNvGrpSpPr>
            <p:nvPr/>
          </p:nvGrpSpPr>
          <p:grpSpPr bwMode="auto">
            <a:xfrm>
              <a:off x="1060" y="1951"/>
              <a:ext cx="245" cy="1237"/>
              <a:chOff x="1060" y="1951"/>
              <a:chExt cx="245" cy="1237"/>
            </a:xfrm>
          </p:grpSpPr>
          <p:sp>
            <p:nvSpPr>
              <p:cNvPr id="141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1060" y="1951"/>
                <a:ext cx="244" cy="1237"/>
                <a:chOff x="1060" y="1951"/>
                <a:chExt cx="244" cy="1237"/>
              </a:xfrm>
            </p:grpSpPr>
            <p:sp>
              <p:nvSpPr>
                <p:cNvPr id="144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46" name="Group 65"/>
                <p:cNvGrpSpPr>
                  <a:grpSpLocks/>
                </p:cNvGrpSpPr>
                <p:nvPr/>
              </p:nvGrpSpPr>
              <p:grpSpPr bwMode="auto">
                <a:xfrm>
                  <a:off x="1060" y="1951"/>
                  <a:ext cx="244" cy="1237"/>
                  <a:chOff x="1060" y="1951"/>
                  <a:chExt cx="244" cy="1237"/>
                </a:xfrm>
              </p:grpSpPr>
              <p:sp>
                <p:nvSpPr>
                  <p:cNvPr id="148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5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1951"/>
                    <a:ext cx="244" cy="1237"/>
                    <a:chOff x="1060" y="1951"/>
                    <a:chExt cx="244" cy="1237"/>
                  </a:xfrm>
                </p:grpSpPr>
                <p:sp>
                  <p:nvSpPr>
                    <p:cNvPr id="152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53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63" y="2448"/>
                      <a:ext cx="123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Financial 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632" y="260648"/>
            <a:ext cx="741682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Corporate Social Responsibility</a:t>
            </a:r>
            <a:endParaRPr lang="en-US" sz="3600" b="1" dirty="0" smtClean="0"/>
          </a:p>
        </p:txBody>
      </p:sp>
      <p:pic>
        <p:nvPicPr>
          <p:cNvPr id="6" name="Picture 5" descr="UNtitled, 19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80120" cy="1080120"/>
          </a:xfrm>
          <a:prstGeom prst="rect">
            <a:avLst/>
          </a:prstGeom>
        </p:spPr>
      </p:pic>
      <p:pic>
        <p:nvPicPr>
          <p:cNvPr id="7" name="Picture 6" descr="Duo_coeur_rouge_Keith 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127957" cy="1107209"/>
          </a:xfrm>
          <a:prstGeom prst="rect">
            <a:avLst/>
          </a:prstGeom>
        </p:spPr>
      </p:pic>
      <p:sp>
        <p:nvSpPr>
          <p:cNvPr id="87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89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90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91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92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95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96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98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0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10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02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03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05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07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0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10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11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13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15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16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18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119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20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22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2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25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26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30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3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37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38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39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140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41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42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4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45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46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48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4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50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52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53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55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57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5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61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63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66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68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7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72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76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3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5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187" name="Text Box 73"/>
          <p:cNvSpPr txBox="1">
            <a:spLocks noChangeArrowheads="1"/>
          </p:cNvSpPr>
          <p:nvPr/>
        </p:nvSpPr>
        <p:spPr bwMode="auto">
          <a:xfrm>
            <a:off x="4716463" y="2744788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189" name="Text Box 74"/>
          <p:cNvSpPr txBox="1">
            <a:spLocks noChangeArrowheads="1"/>
          </p:cNvSpPr>
          <p:nvPr/>
        </p:nvSpPr>
        <p:spPr bwMode="auto">
          <a:xfrm>
            <a:off x="251520" y="5517232"/>
            <a:ext cx="864096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Business interest </a:t>
            </a:r>
            <a:r>
              <a:rPr lang="en-US" sz="2000" dirty="0"/>
              <a:t>and </a:t>
            </a:r>
            <a:r>
              <a:rPr lang="en-US" sz="2000" b="1" dirty="0"/>
              <a:t>ethics</a:t>
            </a:r>
            <a:r>
              <a:rPr lang="en-US" sz="2000" dirty="0"/>
              <a:t> </a:t>
            </a:r>
            <a:r>
              <a:rPr lang="en-US" sz="2000" dirty="0" smtClean="0"/>
              <a:t>are supposed to always combine. In practice, there are many situations in which ethics does not pay, and CSR may cover them up, for the best or the worse…</a:t>
            </a:r>
            <a:endParaRPr lang="en-US" sz="2000" dirty="0"/>
          </a:p>
        </p:txBody>
      </p:sp>
      <p:sp>
        <p:nvSpPr>
          <p:cNvPr id="191" name="Text Box 75"/>
          <p:cNvSpPr txBox="1">
            <a:spLocks noChangeArrowheads="1"/>
          </p:cNvSpPr>
          <p:nvPr/>
        </p:nvSpPr>
        <p:spPr bwMode="auto">
          <a:xfrm rot="2595863">
            <a:off x="3563938" y="3860800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grpSp>
        <p:nvGrpSpPr>
          <p:cNvPr id="194" name="Group 59"/>
          <p:cNvGrpSpPr>
            <a:grpSpLocks/>
          </p:cNvGrpSpPr>
          <p:nvPr/>
        </p:nvGrpSpPr>
        <p:grpSpPr bwMode="auto">
          <a:xfrm>
            <a:off x="1838330" y="2773368"/>
            <a:ext cx="393701" cy="1963740"/>
            <a:chOff x="1060" y="1951"/>
            <a:chExt cx="248" cy="1237"/>
          </a:xfrm>
        </p:grpSpPr>
        <p:sp>
          <p:nvSpPr>
            <p:cNvPr id="195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96" name="Group 61"/>
            <p:cNvGrpSpPr>
              <a:grpSpLocks/>
            </p:cNvGrpSpPr>
            <p:nvPr/>
          </p:nvGrpSpPr>
          <p:grpSpPr bwMode="auto">
            <a:xfrm>
              <a:off x="1060" y="1951"/>
              <a:ext cx="245" cy="1237"/>
              <a:chOff x="1060" y="1951"/>
              <a:chExt cx="245" cy="1237"/>
            </a:xfrm>
          </p:grpSpPr>
          <p:sp>
            <p:nvSpPr>
              <p:cNvPr id="197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8" name="Group 63"/>
              <p:cNvGrpSpPr>
                <a:grpSpLocks/>
              </p:cNvGrpSpPr>
              <p:nvPr/>
            </p:nvGrpSpPr>
            <p:grpSpPr bwMode="auto">
              <a:xfrm>
                <a:off x="1060" y="1951"/>
                <a:ext cx="244" cy="1237"/>
                <a:chOff x="1060" y="1951"/>
                <a:chExt cx="244" cy="1237"/>
              </a:xfrm>
            </p:grpSpPr>
            <p:sp>
              <p:nvSpPr>
                <p:cNvPr id="199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0" name="Group 65"/>
                <p:cNvGrpSpPr>
                  <a:grpSpLocks/>
                </p:cNvGrpSpPr>
                <p:nvPr/>
              </p:nvGrpSpPr>
              <p:grpSpPr bwMode="auto">
                <a:xfrm>
                  <a:off x="1060" y="1951"/>
                  <a:ext cx="244" cy="1237"/>
                  <a:chOff x="1060" y="1951"/>
                  <a:chExt cx="244" cy="1237"/>
                </a:xfrm>
              </p:grpSpPr>
              <p:sp>
                <p:nvSpPr>
                  <p:cNvPr id="201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0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1951"/>
                    <a:ext cx="244" cy="1237"/>
                    <a:chOff x="1060" y="1951"/>
                    <a:chExt cx="244" cy="1237"/>
                  </a:xfrm>
                </p:grpSpPr>
                <p:sp>
                  <p:nvSpPr>
                    <p:cNvPr id="203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204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63" y="2448"/>
                      <a:ext cx="123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Financial 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70" name="Rectangle 569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394" y="208010"/>
            <a:ext cx="43924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Ethical Rationality</a:t>
            </a:r>
            <a:endParaRPr lang="en-US" sz="3600" b="1" dirty="0" smtClean="0"/>
          </a:p>
        </p:txBody>
      </p:sp>
      <p:pic>
        <p:nvPicPr>
          <p:cNvPr id="6" name="Picture 5" descr="UNtitled, 19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80120" cy="1080120"/>
          </a:xfrm>
          <a:prstGeom prst="rect">
            <a:avLst/>
          </a:prstGeom>
        </p:spPr>
      </p:pic>
      <p:pic>
        <p:nvPicPr>
          <p:cNvPr id="7" name="Picture 6" descr="Duo_coeur_rouge_Keith 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127957" cy="1107209"/>
          </a:xfrm>
          <a:prstGeom prst="rect">
            <a:avLst/>
          </a:prstGeom>
        </p:spPr>
      </p:pic>
      <p:grpSp>
        <p:nvGrpSpPr>
          <p:cNvPr id="144" name="Group 48"/>
          <p:cNvGrpSpPr>
            <a:grpSpLocks/>
          </p:cNvGrpSpPr>
          <p:nvPr/>
        </p:nvGrpSpPr>
        <p:grpSpPr bwMode="auto">
          <a:xfrm>
            <a:off x="3635375" y="1125538"/>
            <a:ext cx="1649413" cy="401637"/>
            <a:chOff x="2513" y="1221"/>
            <a:chExt cx="1039" cy="253"/>
          </a:xfrm>
        </p:grpSpPr>
        <p:sp>
          <p:nvSpPr>
            <p:cNvPr id="146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47" name="Group 50"/>
            <p:cNvGrpSpPr>
              <a:grpSpLocks/>
            </p:cNvGrpSpPr>
            <p:nvPr/>
          </p:nvGrpSpPr>
          <p:grpSpPr bwMode="auto">
            <a:xfrm>
              <a:off x="2513" y="1221"/>
              <a:ext cx="1039" cy="253"/>
              <a:chOff x="2513" y="1221"/>
              <a:chExt cx="1039" cy="253"/>
            </a:xfrm>
          </p:grpSpPr>
          <p:sp>
            <p:nvSpPr>
              <p:cNvPr id="14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51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39" cy="253"/>
                <a:chOff x="2513" y="1221"/>
                <a:chExt cx="1039" cy="253"/>
              </a:xfrm>
            </p:grpSpPr>
            <p:sp>
              <p:nvSpPr>
                <p:cNvPr id="153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4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39" cy="253"/>
                  <a:chOff x="2513" y="1221"/>
                  <a:chExt cx="1039" cy="253"/>
                </a:xfrm>
              </p:grpSpPr>
              <p:sp>
                <p:nvSpPr>
                  <p:cNvPr id="156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5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39" cy="253"/>
                    <a:chOff x="2513" y="1221"/>
                    <a:chExt cx="1039" cy="253"/>
                  </a:xfrm>
                </p:grpSpPr>
                <p:sp>
                  <p:nvSpPr>
                    <p:cNvPr id="158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0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39" cy="253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98" name="Text Box 74"/>
          <p:cNvSpPr txBox="1">
            <a:spLocks noChangeArrowheads="1"/>
          </p:cNvSpPr>
          <p:nvPr/>
        </p:nvSpPr>
        <p:spPr bwMode="auto">
          <a:xfrm>
            <a:off x="382443" y="5588695"/>
            <a:ext cx="84963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More than a discourse, ethical rationality teaches you to draw a line in the grey zone…</a:t>
            </a:r>
            <a:endParaRPr lang="en-US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An art of surprise, ethics is a way to manage the unexpected.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958" y="1651544"/>
            <a:ext cx="8880409" cy="3746780"/>
            <a:chOff x="156087" y="1773932"/>
            <a:chExt cx="8880409" cy="3746780"/>
          </a:xfrm>
        </p:grpSpPr>
        <p:sp>
          <p:nvSpPr>
            <p:cNvPr id="78" name="AutoShape 3"/>
            <p:cNvSpPr>
              <a:spLocks noChangeArrowheads="1"/>
            </p:cNvSpPr>
            <p:nvPr/>
          </p:nvSpPr>
          <p:spPr bwMode="auto">
            <a:xfrm>
              <a:off x="3119293" y="2167632"/>
              <a:ext cx="3124200" cy="3124200"/>
            </a:xfrm>
            <a:prstGeom prst="roundRect">
              <a:avLst>
                <a:gd name="adj" fmla="val 46"/>
              </a:avLst>
            </a:prstGeom>
            <a:noFill/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9" name="Group 4"/>
            <p:cNvGrpSpPr>
              <a:grpSpLocks/>
            </p:cNvGrpSpPr>
            <p:nvPr/>
          </p:nvGrpSpPr>
          <p:grpSpPr bwMode="auto">
            <a:xfrm>
              <a:off x="3325668" y="1773932"/>
              <a:ext cx="1665288" cy="341313"/>
              <a:chOff x="1697" y="1448"/>
              <a:chExt cx="1049" cy="215"/>
            </a:xfrm>
          </p:grpSpPr>
          <p:sp>
            <p:nvSpPr>
              <p:cNvPr id="80" name="AutoShape 5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9" cy="208"/>
              </a:xfrm>
              <a:prstGeom prst="roundRect">
                <a:avLst>
                  <a:gd name="adj" fmla="val 47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81" name="Group 6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6" cy="215"/>
                <a:chOff x="1697" y="1448"/>
                <a:chExt cx="1046" cy="215"/>
              </a:xfrm>
            </p:grpSpPr>
            <p:sp>
              <p:nvSpPr>
                <p:cNvPr id="82" name="AutoShape 7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83" name="Group 8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4" cy="215"/>
                  <a:chOff x="1697" y="1448"/>
                  <a:chExt cx="1044" cy="215"/>
                </a:xfrm>
              </p:grpSpPr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4" cy="205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15"/>
                    <a:chOff x="1697" y="1448"/>
                    <a:chExt cx="1043" cy="215"/>
                  </a:xfrm>
                </p:grpSpPr>
                <p:sp>
                  <p:nvSpPr>
                    <p:cNvPr id="86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4"/>
                    </a:xfrm>
                    <a:prstGeom prst="roundRect">
                      <a:avLst>
                        <a:gd name="adj" fmla="val 48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grpSp>
                  <p:nvGrpSpPr>
                    <p:cNvPr id="8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7" y="1448"/>
                      <a:ext cx="1043" cy="215"/>
                      <a:chOff x="1697" y="1448"/>
                      <a:chExt cx="1043" cy="215"/>
                    </a:xfrm>
                  </p:grpSpPr>
                  <p:sp>
                    <p:nvSpPr>
                      <p:cNvPr id="8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97" y="1448"/>
                        <a:ext cx="1043" cy="203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/>
                      </a:p>
                    </p:txBody>
                  </p:sp>
                  <p:sp>
                    <p:nvSpPr>
                      <p:cNvPr id="91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97" y="1448"/>
                        <a:ext cx="730" cy="215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600" dirty="0">
                            <a:latin typeface="Times New Roman" pitchFamily="18" charset="0"/>
                          </a:rPr>
                          <a:t>Less ethical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93" name="Group 15"/>
            <p:cNvGrpSpPr>
              <a:grpSpLocks/>
            </p:cNvGrpSpPr>
            <p:nvPr/>
          </p:nvGrpSpPr>
          <p:grpSpPr bwMode="auto">
            <a:xfrm>
              <a:off x="4775056" y="1773932"/>
              <a:ext cx="1262062" cy="341313"/>
              <a:chOff x="3057" y="1448"/>
              <a:chExt cx="795" cy="215"/>
            </a:xfrm>
          </p:grpSpPr>
          <p:sp>
            <p:nvSpPr>
              <p:cNvPr id="94" name="AutoShape 16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11" cy="208"/>
              </a:xfrm>
              <a:prstGeom prst="roundRect">
                <a:avLst>
                  <a:gd name="adj" fmla="val 47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6" name="Group 17"/>
              <p:cNvGrpSpPr>
                <a:grpSpLocks/>
              </p:cNvGrpSpPr>
              <p:nvPr/>
            </p:nvGrpSpPr>
            <p:grpSpPr bwMode="auto">
              <a:xfrm>
                <a:off x="3057" y="1448"/>
                <a:ext cx="795" cy="215"/>
                <a:chOff x="3057" y="1448"/>
                <a:chExt cx="795" cy="215"/>
              </a:xfrm>
            </p:grpSpPr>
            <p:sp>
              <p:nvSpPr>
                <p:cNvPr id="97" name="AutoShape 18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8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99" name="Group 19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5" cy="215"/>
                  <a:chOff x="3057" y="1448"/>
                  <a:chExt cx="795" cy="215"/>
                </a:xfrm>
              </p:grpSpPr>
              <p:sp>
                <p:nvSpPr>
                  <p:cNvPr id="10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6" cy="205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0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5" cy="215"/>
                    <a:chOff x="3057" y="1448"/>
                    <a:chExt cx="795" cy="215"/>
                  </a:xfrm>
                </p:grpSpPr>
                <p:sp>
                  <p:nvSpPr>
                    <p:cNvPr id="104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4"/>
                    </a:xfrm>
                    <a:prstGeom prst="roundRect">
                      <a:avLst>
                        <a:gd name="adj" fmla="val 48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grpSp>
                  <p:nvGrpSpPr>
                    <p:cNvPr id="106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7" y="1448"/>
                      <a:ext cx="795" cy="215"/>
                      <a:chOff x="3057" y="1448"/>
                      <a:chExt cx="795" cy="215"/>
                    </a:xfrm>
                  </p:grpSpPr>
                  <p:sp>
                    <p:nvSpPr>
                      <p:cNvPr id="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48"/>
                        <a:ext cx="505" cy="203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/>
                      </a:p>
                    </p:txBody>
                  </p:sp>
                  <p:sp>
                    <p:nvSpPr>
                      <p:cNvPr id="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48"/>
                        <a:ext cx="795" cy="215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600">
                            <a:latin typeface="Times New Roman" pitchFamily="18" charset="0"/>
                          </a:rPr>
                          <a:t>More Ethical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111" name="Group 26"/>
            <p:cNvGrpSpPr>
              <a:grpSpLocks/>
            </p:cNvGrpSpPr>
            <p:nvPr/>
          </p:nvGrpSpPr>
          <p:grpSpPr bwMode="auto">
            <a:xfrm>
              <a:off x="2539856" y="2278757"/>
              <a:ext cx="341312" cy="984250"/>
              <a:chOff x="1419" y="1812"/>
              <a:chExt cx="215" cy="620"/>
            </a:xfrm>
          </p:grpSpPr>
          <p:sp>
            <p:nvSpPr>
              <p:cNvPr id="112" name="AutoShape 27"/>
              <p:cNvSpPr>
                <a:spLocks noChangeArrowheads="1"/>
              </p:cNvSpPr>
              <p:nvPr/>
            </p:nvSpPr>
            <p:spPr bwMode="auto">
              <a:xfrm rot="-5400000">
                <a:off x="1219" y="2020"/>
                <a:ext cx="617" cy="208"/>
              </a:xfrm>
              <a:prstGeom prst="roundRect">
                <a:avLst>
                  <a:gd name="adj" fmla="val 47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14" name="Group 28"/>
              <p:cNvGrpSpPr>
                <a:grpSpLocks/>
              </p:cNvGrpSpPr>
              <p:nvPr/>
            </p:nvGrpSpPr>
            <p:grpSpPr bwMode="auto">
              <a:xfrm>
                <a:off x="1419" y="1812"/>
                <a:ext cx="215" cy="615"/>
                <a:chOff x="1419" y="1812"/>
                <a:chExt cx="215" cy="615"/>
              </a:xfrm>
            </p:grpSpPr>
            <p:sp>
              <p:nvSpPr>
                <p:cNvPr id="117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220" y="2018"/>
                  <a:ext cx="613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18" name="Group 30"/>
                <p:cNvGrpSpPr>
                  <a:grpSpLocks/>
                </p:cNvGrpSpPr>
                <p:nvPr/>
              </p:nvGrpSpPr>
              <p:grpSpPr bwMode="auto">
                <a:xfrm>
                  <a:off x="1419" y="1812"/>
                  <a:ext cx="215" cy="612"/>
                  <a:chOff x="1419" y="1812"/>
                  <a:chExt cx="215" cy="612"/>
                </a:xfrm>
              </p:grpSpPr>
              <p:sp>
                <p:nvSpPr>
                  <p:cNvPr id="120" name="AutoShape 3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6"/>
                    <a:ext cx="611" cy="205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2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19" y="1812"/>
                    <a:ext cx="215" cy="611"/>
                    <a:chOff x="1419" y="1812"/>
                    <a:chExt cx="215" cy="611"/>
                  </a:xfrm>
                </p:grpSpPr>
                <p:sp>
                  <p:nvSpPr>
                    <p:cNvPr id="123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4"/>
                    </a:xfrm>
                    <a:prstGeom prst="roundRect">
                      <a:avLst>
                        <a:gd name="adj" fmla="val 48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grpSp>
                  <p:nvGrpSpPr>
                    <p:cNvPr id="124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9" y="1812"/>
                      <a:ext cx="215" cy="611"/>
                      <a:chOff x="1419" y="1812"/>
                      <a:chExt cx="215" cy="611"/>
                    </a:xfrm>
                  </p:grpSpPr>
                  <p:sp>
                    <p:nvSpPr>
                      <p:cNvPr id="12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1221" y="2015"/>
                        <a:ext cx="610" cy="203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/>
                      </a:p>
                    </p:txBody>
                  </p:sp>
                  <p:sp>
                    <p:nvSpPr>
                      <p:cNvPr id="127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1311" y="2099"/>
                        <a:ext cx="432" cy="215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600">
                            <a:latin typeface="Times New Roman" pitchFamily="18" charset="0"/>
                          </a:rPr>
                          <a:t>Better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128" name="Group 37"/>
            <p:cNvGrpSpPr>
              <a:grpSpLocks/>
            </p:cNvGrpSpPr>
            <p:nvPr/>
          </p:nvGrpSpPr>
          <p:grpSpPr bwMode="auto">
            <a:xfrm>
              <a:off x="2546206" y="3496370"/>
              <a:ext cx="341312" cy="1392237"/>
              <a:chOff x="1423" y="2759"/>
              <a:chExt cx="215" cy="877"/>
            </a:xfrm>
          </p:grpSpPr>
          <p:sp>
            <p:nvSpPr>
              <p:cNvPr id="129" name="AutoShape 38"/>
              <p:cNvSpPr>
                <a:spLocks noChangeArrowheads="1"/>
              </p:cNvSpPr>
              <p:nvPr/>
            </p:nvSpPr>
            <p:spPr bwMode="auto">
              <a:xfrm rot="-5400000">
                <a:off x="1093" y="3098"/>
                <a:ext cx="869" cy="208"/>
              </a:xfrm>
              <a:prstGeom prst="roundRect">
                <a:avLst>
                  <a:gd name="adj" fmla="val 47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31" name="Group 39"/>
              <p:cNvGrpSpPr>
                <a:grpSpLocks/>
              </p:cNvGrpSpPr>
              <p:nvPr/>
            </p:nvGrpSpPr>
            <p:grpSpPr bwMode="auto">
              <a:xfrm>
                <a:off x="1423" y="2759"/>
                <a:ext cx="215" cy="872"/>
                <a:chOff x="1423" y="2759"/>
                <a:chExt cx="215" cy="872"/>
              </a:xfrm>
            </p:grpSpPr>
            <p:sp>
              <p:nvSpPr>
                <p:cNvPr id="13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1094" y="3096"/>
                  <a:ext cx="865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33" name="Group 41"/>
                <p:cNvGrpSpPr>
                  <a:grpSpLocks/>
                </p:cNvGrpSpPr>
                <p:nvPr/>
              </p:nvGrpSpPr>
              <p:grpSpPr bwMode="auto">
                <a:xfrm>
                  <a:off x="1423" y="2759"/>
                  <a:ext cx="215" cy="868"/>
                  <a:chOff x="1423" y="2759"/>
                  <a:chExt cx="215" cy="868"/>
                </a:xfrm>
              </p:grpSpPr>
              <p:sp>
                <p:nvSpPr>
                  <p:cNvPr id="134" name="AutoShape 4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5" y="3092"/>
                    <a:ext cx="864" cy="205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3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423" y="2759"/>
                    <a:ext cx="215" cy="868"/>
                    <a:chOff x="1423" y="2759"/>
                    <a:chExt cx="215" cy="868"/>
                  </a:xfrm>
                </p:grpSpPr>
                <p:sp>
                  <p:nvSpPr>
                    <p:cNvPr id="136" name="AutoShap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8" y="3089"/>
                      <a:ext cx="863" cy="204"/>
                    </a:xfrm>
                    <a:prstGeom prst="roundRect">
                      <a:avLst>
                        <a:gd name="adj" fmla="val 48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grpSp>
                  <p:nvGrpSpPr>
                    <p:cNvPr id="139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3" y="2764"/>
                      <a:ext cx="215" cy="863"/>
                      <a:chOff x="1423" y="2764"/>
                      <a:chExt cx="215" cy="863"/>
                    </a:xfrm>
                  </p:grpSpPr>
                  <p:sp>
                    <p:nvSpPr>
                      <p:cNvPr id="141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1094" y="3094"/>
                        <a:ext cx="863" cy="203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/>
                      </a:p>
                    </p:txBody>
                  </p:sp>
                  <p:sp>
                    <p:nvSpPr>
                      <p:cNvPr id="143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1310" y="3287"/>
                        <a:ext cx="442" cy="215"/>
                      </a:xfrm>
                      <a:prstGeom prst="roundRect">
                        <a:avLst>
                          <a:gd name="adj" fmla="val 49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600" dirty="0">
                            <a:latin typeface="Times New Roman" pitchFamily="18" charset="0"/>
                          </a:rPr>
                          <a:t>Worse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161" name="Group 59"/>
            <p:cNvGrpSpPr>
              <a:grpSpLocks/>
            </p:cNvGrpSpPr>
            <p:nvPr/>
          </p:nvGrpSpPr>
          <p:grpSpPr bwMode="auto">
            <a:xfrm>
              <a:off x="1973121" y="3413812"/>
              <a:ext cx="398463" cy="750886"/>
              <a:chOff x="1062" y="2399"/>
              <a:chExt cx="251" cy="473"/>
            </a:xfrm>
          </p:grpSpPr>
          <p:sp>
            <p:nvSpPr>
              <p:cNvPr id="162" name="AutoShape 60"/>
              <p:cNvSpPr>
                <a:spLocks noChangeArrowheads="1"/>
              </p:cNvSpPr>
              <p:nvPr/>
            </p:nvSpPr>
            <p:spPr bwMode="auto">
              <a:xfrm rot="-5400000">
                <a:off x="953" y="2513"/>
                <a:ext cx="473" cy="246"/>
              </a:xfrm>
              <a:prstGeom prst="roundRect">
                <a:avLst>
                  <a:gd name="adj" fmla="val 40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64" name="Group 61"/>
              <p:cNvGrpSpPr>
                <a:grpSpLocks/>
              </p:cNvGrpSpPr>
              <p:nvPr/>
            </p:nvGrpSpPr>
            <p:grpSpPr bwMode="auto">
              <a:xfrm>
                <a:off x="1062" y="2401"/>
                <a:ext cx="243" cy="471"/>
                <a:chOff x="1062" y="2401"/>
                <a:chExt cx="243" cy="471"/>
              </a:xfrm>
            </p:grpSpPr>
            <p:sp>
              <p:nvSpPr>
                <p:cNvPr id="165" name="AutoShape 62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6"/>
                  <a:ext cx="469" cy="243"/>
                </a:xfrm>
                <a:prstGeom prst="roundRect">
                  <a:avLst>
                    <a:gd name="adj" fmla="val 41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66" name="Group 63"/>
                <p:cNvGrpSpPr>
                  <a:grpSpLocks/>
                </p:cNvGrpSpPr>
                <p:nvPr/>
              </p:nvGrpSpPr>
              <p:grpSpPr bwMode="auto">
                <a:xfrm>
                  <a:off x="1062" y="2401"/>
                  <a:ext cx="241" cy="468"/>
                  <a:chOff x="1062" y="2401"/>
                  <a:chExt cx="241" cy="468"/>
                </a:xfrm>
              </p:grpSpPr>
              <p:sp>
                <p:nvSpPr>
                  <p:cNvPr id="167" name="AutoShape 6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7" cy="241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062" y="2401"/>
                    <a:ext cx="240" cy="466"/>
                    <a:chOff x="1062" y="2401"/>
                    <a:chExt cx="240" cy="466"/>
                  </a:xfrm>
                </p:grpSpPr>
                <p:sp>
                  <p:nvSpPr>
                    <p:cNvPr id="170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49" y="2514"/>
                      <a:ext cx="465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3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</p:grpSp>
            </p:grpSp>
          </p:grpSp>
        </p:grpSp>
        <p:sp>
          <p:nvSpPr>
            <p:cNvPr id="177" name="Line 70"/>
            <p:cNvSpPr>
              <a:spLocks noChangeShapeType="1"/>
            </p:cNvSpPr>
            <p:nvPr/>
          </p:nvSpPr>
          <p:spPr bwMode="auto">
            <a:xfrm flipV="1">
              <a:off x="4632181" y="2134295"/>
              <a:ext cx="1587" cy="3111500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8" name="Line 71"/>
            <p:cNvSpPr>
              <a:spLocks noChangeShapeType="1"/>
            </p:cNvSpPr>
            <p:nvPr/>
          </p:nvSpPr>
          <p:spPr bwMode="auto">
            <a:xfrm>
              <a:off x="3119293" y="3767832"/>
              <a:ext cx="3097213" cy="1588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9" name="AutoShape 72"/>
            <p:cNvSpPr>
              <a:spLocks noChangeArrowheads="1"/>
            </p:cNvSpPr>
            <p:nvPr/>
          </p:nvSpPr>
          <p:spPr bwMode="auto">
            <a:xfrm>
              <a:off x="4703618" y="2278757"/>
              <a:ext cx="1439863" cy="13668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1500"/>
                </a:spcBef>
              </a:pPr>
              <a:endParaRPr lang="es-ES_tradnl" sz="2000"/>
            </a:p>
          </p:txBody>
        </p:sp>
        <p:sp>
          <p:nvSpPr>
            <p:cNvPr id="180" name="Text Box 73"/>
            <p:cNvSpPr txBox="1">
              <a:spLocks noChangeArrowheads="1"/>
            </p:cNvSpPr>
            <p:nvPr/>
          </p:nvSpPr>
          <p:spPr bwMode="auto">
            <a:xfrm>
              <a:off x="5021118" y="2710557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Ideal</a:t>
              </a:r>
            </a:p>
          </p:txBody>
        </p:sp>
        <p:sp>
          <p:nvSpPr>
            <p:cNvPr id="181" name="Text Box 75"/>
            <p:cNvSpPr txBox="1">
              <a:spLocks noChangeArrowheads="1"/>
            </p:cNvSpPr>
            <p:nvPr/>
          </p:nvSpPr>
          <p:spPr bwMode="auto">
            <a:xfrm>
              <a:off x="3263756" y="4294882"/>
              <a:ext cx="12684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Irrational</a:t>
              </a:r>
            </a:p>
          </p:txBody>
        </p:sp>
        <p:sp>
          <p:nvSpPr>
            <p:cNvPr id="182" name="AutoShape 76"/>
            <p:cNvSpPr>
              <a:spLocks noChangeArrowheads="1"/>
            </p:cNvSpPr>
            <p:nvPr/>
          </p:nvSpPr>
          <p:spPr bwMode="auto">
            <a:xfrm>
              <a:off x="3190731" y="2278757"/>
              <a:ext cx="1368425" cy="13668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1500"/>
                </a:spcBef>
              </a:pPr>
              <a:endParaRPr lang="es-ES_tradnl" sz="2000"/>
            </a:p>
          </p:txBody>
        </p:sp>
        <p:sp>
          <p:nvSpPr>
            <p:cNvPr id="184" name="Text Box 77"/>
            <p:cNvSpPr txBox="1">
              <a:spLocks noChangeArrowheads="1"/>
            </p:cNvSpPr>
            <p:nvPr/>
          </p:nvSpPr>
          <p:spPr bwMode="auto">
            <a:xfrm>
              <a:off x="3335193" y="2421632"/>
              <a:ext cx="1100138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Priority</a:t>
              </a:r>
            </a:p>
            <a:p>
              <a:pPr algn="ctr"/>
              <a:r>
                <a:rPr lang="en-US" sz="2000" b="1"/>
                <a:t>to</a:t>
              </a:r>
            </a:p>
            <a:p>
              <a:pPr algn="ctr"/>
              <a:r>
                <a:rPr lang="en-US" sz="2000" b="1"/>
                <a:t>interest</a:t>
              </a:r>
            </a:p>
          </p:txBody>
        </p:sp>
        <p:sp>
          <p:nvSpPr>
            <p:cNvPr id="186" name="AutoShape 78"/>
            <p:cNvSpPr>
              <a:spLocks noChangeArrowheads="1"/>
            </p:cNvSpPr>
            <p:nvPr/>
          </p:nvSpPr>
          <p:spPr bwMode="auto">
            <a:xfrm>
              <a:off x="4703618" y="3863082"/>
              <a:ext cx="1439863" cy="13668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1500"/>
                </a:spcBef>
              </a:pPr>
              <a:endParaRPr lang="es-ES_tradnl" sz="2000"/>
            </a:p>
          </p:txBody>
        </p:sp>
        <p:sp>
          <p:nvSpPr>
            <p:cNvPr id="188" name="Text Box 79"/>
            <p:cNvSpPr txBox="1">
              <a:spLocks noChangeArrowheads="1"/>
            </p:cNvSpPr>
            <p:nvPr/>
          </p:nvSpPr>
          <p:spPr bwMode="auto">
            <a:xfrm>
              <a:off x="4848081" y="4007545"/>
              <a:ext cx="1071562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Priority</a:t>
              </a:r>
            </a:p>
            <a:p>
              <a:pPr algn="ctr"/>
              <a:r>
                <a:rPr lang="en-US" sz="2000" b="1"/>
                <a:t>to</a:t>
              </a:r>
            </a:p>
            <a:p>
              <a:pPr algn="ctr"/>
              <a:r>
                <a:rPr lang="en-US" sz="2000" b="1"/>
                <a:t>ethics</a:t>
              </a:r>
            </a:p>
          </p:txBody>
        </p:sp>
        <p:sp>
          <p:nvSpPr>
            <p:cNvPr id="190" name="Rectangle 80"/>
            <p:cNvSpPr>
              <a:spLocks noChangeArrowheads="1"/>
            </p:cNvSpPr>
            <p:nvPr/>
          </p:nvSpPr>
          <p:spPr bwMode="auto">
            <a:xfrm>
              <a:off x="3119293" y="3790057"/>
              <a:ext cx="1512888" cy="1512888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s-ES_tradnl">
                <a:latin typeface="Tahoma" charset="0"/>
              </a:endParaRPr>
            </a:p>
          </p:txBody>
        </p:sp>
        <p:sp>
          <p:nvSpPr>
            <p:cNvPr id="192" name="Rectangle 81"/>
            <p:cNvSpPr>
              <a:spLocks noChangeArrowheads="1"/>
            </p:cNvSpPr>
            <p:nvPr/>
          </p:nvSpPr>
          <p:spPr bwMode="auto">
            <a:xfrm>
              <a:off x="4632181" y="2205732"/>
              <a:ext cx="1584325" cy="1584325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s-ES_tradnl">
                <a:latin typeface="Tahoma" charset="0"/>
              </a:endParaRPr>
            </a:p>
          </p:txBody>
        </p:sp>
        <p:sp>
          <p:nvSpPr>
            <p:cNvPr id="193" name="Rectangle 82"/>
            <p:cNvSpPr>
              <a:spLocks noChangeArrowheads="1"/>
            </p:cNvSpPr>
            <p:nvPr/>
          </p:nvSpPr>
          <p:spPr bwMode="auto">
            <a:xfrm>
              <a:off x="3119293" y="2205732"/>
              <a:ext cx="1512888" cy="1584325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s-ES_tradnl" dirty="0">
                <a:latin typeface="Tahoma" charset="0"/>
              </a:endParaRPr>
            </a:p>
          </p:txBody>
        </p:sp>
        <p:sp>
          <p:nvSpPr>
            <p:cNvPr id="194" name="Rectangle 83"/>
            <p:cNvSpPr>
              <a:spLocks noChangeArrowheads="1"/>
            </p:cNvSpPr>
            <p:nvPr/>
          </p:nvSpPr>
          <p:spPr bwMode="auto">
            <a:xfrm>
              <a:off x="4632181" y="3790057"/>
              <a:ext cx="1584325" cy="1512888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s-ES_tradnl">
                <a:latin typeface="Tahoma" charset="0"/>
              </a:endParaRPr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135666" y="3248980"/>
              <a:ext cx="3900830" cy="2271732"/>
              <a:chOff x="5004048" y="2960948"/>
              <a:chExt cx="3900830" cy="2271732"/>
            </a:xfrm>
          </p:grpSpPr>
          <p:sp>
            <p:nvSpPr>
              <p:cNvPr id="202" name="Striped Right Arrow 201"/>
              <p:cNvSpPr/>
              <p:nvPr/>
            </p:nvSpPr>
            <p:spPr>
              <a:xfrm rot="16200000">
                <a:off x="4968044" y="2996952"/>
                <a:ext cx="792088" cy="720080"/>
              </a:xfrm>
              <a:prstGeom prst="striped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 smtClean="0"/>
                  <a:t>?</a:t>
                </a:r>
                <a:endParaRPr lang="es-ES_tradnl" sz="2400" b="1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6300192" y="4309350"/>
                <a:ext cx="260468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here, a </a:t>
                </a:r>
                <a:r>
                  <a:rPr lang="en-US" b="1" dirty="0" smtClean="0"/>
                  <a:t>proactive</a:t>
                </a:r>
                <a:r>
                  <a:rPr lang="en-US" dirty="0" smtClean="0"/>
                  <a:t> strategy should help you </a:t>
                </a:r>
                <a:r>
                  <a:rPr lang="en-US" b="1" dirty="0" smtClean="0"/>
                  <a:t>to reach the ideal</a:t>
                </a:r>
                <a:endParaRPr lang="en-US" b="1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156087" y="1905190"/>
              <a:ext cx="4122914" cy="2315898"/>
              <a:chOff x="17038" y="1617158"/>
              <a:chExt cx="4122914" cy="2315898"/>
            </a:xfrm>
          </p:grpSpPr>
          <p:sp>
            <p:nvSpPr>
              <p:cNvPr id="207" name="Striped Right Arrow 206"/>
              <p:cNvSpPr/>
              <p:nvPr/>
            </p:nvSpPr>
            <p:spPr>
              <a:xfrm rot="5400000">
                <a:off x="3383868" y="3176972"/>
                <a:ext cx="792088" cy="720080"/>
              </a:xfrm>
              <a:prstGeom prst="striped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 smtClean="0"/>
                  <a:t>?</a:t>
                </a:r>
                <a:endParaRPr lang="es-ES_tradnl" sz="2400" b="1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17038" y="1617158"/>
                <a:ext cx="2376264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From here, a </a:t>
                </a:r>
                <a:r>
                  <a:rPr lang="en-US" b="1" dirty="0" smtClean="0"/>
                  <a:t>reactive</a:t>
                </a:r>
                <a:r>
                  <a:rPr lang="en-US" dirty="0" smtClean="0"/>
                  <a:t> strategy mitigates ethical risks to </a:t>
                </a:r>
                <a:r>
                  <a:rPr lang="en-US" b="1" dirty="0" smtClean="0"/>
                  <a:t>avoid losing everything</a:t>
                </a:r>
                <a:endParaRPr lang="en-US" b="1" dirty="0"/>
              </a:p>
            </p:txBody>
          </p:sp>
        </p:grpSp>
      </p:grpSp>
      <p:sp>
        <p:nvSpPr>
          <p:cNvPr id="209" name="Rectangle 208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768752" cy="1143000"/>
          </a:xfrm>
        </p:spPr>
        <p:txBody>
          <a:bodyPr/>
          <a:lstStyle/>
          <a:p>
            <a:r>
              <a:rPr lang="en-US" b="1" dirty="0" smtClean="0"/>
              <a:t>Fundamental Questions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17713" y="2924944"/>
            <a:ext cx="7128792" cy="864095"/>
          </a:xfrm>
        </p:spPr>
        <p:txBody>
          <a:bodyPr>
            <a:noAutofit/>
          </a:bodyPr>
          <a:lstStyle/>
          <a:p>
            <a:pPr marL="630238" indent="-630238" algn="ctr">
              <a:buNone/>
            </a:pPr>
            <a:r>
              <a:rPr lang="en-US" sz="2800" b="1" dirty="0" smtClean="0"/>
              <a:t>Who do you trust enough to talk honestly?</a:t>
            </a:r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 algn="ctr">
              <a:buNone/>
            </a:pPr>
            <a:r>
              <a:rPr lang="en-US" sz="2800" b="1" dirty="0" smtClean="0"/>
              <a:t>By whom do you want to be trusted?</a:t>
            </a:r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>
              <a:buNone/>
            </a:pPr>
            <a:endParaRPr lang="en-US" sz="2800" b="1" dirty="0" smtClean="0"/>
          </a:p>
          <a:p>
            <a:pPr marL="630238" indent="-630238"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/>
          </a:p>
        </p:txBody>
      </p:sp>
      <p:pic>
        <p:nvPicPr>
          <p:cNvPr id="6" name="Picture 5" descr="Pop Shop III, 1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4984" cy="1150398"/>
          </a:xfrm>
          <a:prstGeom prst="rect">
            <a:avLst/>
          </a:prstGeom>
        </p:spPr>
      </p:pic>
      <p:pic>
        <p:nvPicPr>
          <p:cNvPr id="7" name="Picture 6" descr="g_Centquatre13KeithHaring0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6505" y="0"/>
            <a:ext cx="897495" cy="115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768752" cy="1143000"/>
          </a:xfrm>
        </p:spPr>
        <p:txBody>
          <a:bodyPr/>
          <a:lstStyle/>
          <a:p>
            <a:r>
              <a:rPr lang="en-US" b="1" dirty="0" smtClean="0"/>
              <a:t>Credibility &amp; Trust</a:t>
            </a:r>
          </a:p>
        </p:txBody>
      </p:sp>
      <p:pic>
        <p:nvPicPr>
          <p:cNvPr id="6" name="Picture 5" descr="Pop Shop III, 1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4984" cy="1150398"/>
          </a:xfrm>
          <a:prstGeom prst="rect">
            <a:avLst/>
          </a:prstGeom>
        </p:spPr>
      </p:pic>
      <p:pic>
        <p:nvPicPr>
          <p:cNvPr id="7" name="Picture 6" descr="g_Centquatre13KeithHaring0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6505" y="0"/>
            <a:ext cx="897495" cy="1156566"/>
          </a:xfrm>
          <a:prstGeom prst="rect">
            <a:avLst/>
          </a:prstGeom>
        </p:spPr>
      </p:pic>
      <p:sp>
        <p:nvSpPr>
          <p:cNvPr id="9" name="Content Placeholder 28"/>
          <p:cNvSpPr>
            <a:spLocks noGrp="1"/>
          </p:cNvSpPr>
          <p:nvPr>
            <p:ph idx="1"/>
          </p:nvPr>
        </p:nvSpPr>
        <p:spPr>
          <a:xfrm>
            <a:off x="251520" y="2132856"/>
            <a:ext cx="8647112" cy="417646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Ethical questions are value-loaded, emotional and can be dishonestly biased towards the unethical side.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Ethical denials and justifications may nurture negative emotions in others.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Ethical answers which strongly ascertain the ethical side are not necessarily perceived credible.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Ethical answers which demonstrate </a:t>
            </a:r>
            <a:r>
              <a:rPr lang="en-US" sz="2400" b="1" dirty="0" smtClean="0"/>
              <a:t>awareness and consciousness of the unethical side</a:t>
            </a:r>
            <a:r>
              <a:rPr lang="en-US" sz="2400" dirty="0" smtClean="0"/>
              <a:t>, as well as </a:t>
            </a:r>
            <a:r>
              <a:rPr lang="en-US" sz="2400" b="1" dirty="0" smtClean="0"/>
              <a:t>pro-activeness towards the ethical side</a:t>
            </a:r>
            <a:r>
              <a:rPr lang="en-US" sz="2400" dirty="0" smtClean="0"/>
              <a:t> may enhance </a:t>
            </a:r>
            <a:r>
              <a:rPr lang="en-US" sz="2400" b="1" dirty="0" smtClean="0"/>
              <a:t>sincerity</a:t>
            </a:r>
            <a:r>
              <a:rPr lang="en-US" sz="2400" dirty="0" smtClean="0"/>
              <a:t> and </a:t>
            </a:r>
            <a:r>
              <a:rPr lang="en-US" sz="2400" b="1" dirty="0" smtClean="0"/>
              <a:t>trust</a:t>
            </a:r>
            <a:r>
              <a:rPr lang="en-US" sz="2400" dirty="0" smtClean="0"/>
              <a:t>.</a:t>
            </a:r>
          </a:p>
          <a:p>
            <a:pPr marL="118872" indent="0"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6768752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</a:p>
        </p:txBody>
      </p:sp>
      <p:pic>
        <p:nvPicPr>
          <p:cNvPr id="6" name="Picture 5" descr="Pop Shop III, 1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4984" cy="1150398"/>
          </a:xfrm>
          <a:prstGeom prst="rect">
            <a:avLst/>
          </a:prstGeom>
        </p:spPr>
      </p:pic>
      <p:pic>
        <p:nvPicPr>
          <p:cNvPr id="7" name="Picture 6" descr="g_Centquatre13KeithHaring0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6505" y="0"/>
            <a:ext cx="897495" cy="1156566"/>
          </a:xfrm>
          <a:prstGeom prst="rect">
            <a:avLst/>
          </a:prstGeom>
        </p:spPr>
      </p:pic>
      <p:sp>
        <p:nvSpPr>
          <p:cNvPr id="9" name="Content Placeholder 28"/>
          <p:cNvSpPr>
            <a:spLocks noGrp="1"/>
          </p:cNvSpPr>
          <p:nvPr>
            <p:ph idx="1"/>
          </p:nvPr>
        </p:nvSpPr>
        <p:spPr>
          <a:xfrm>
            <a:off x="251520" y="1700808"/>
            <a:ext cx="8647112" cy="515719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b="1" u="sng" dirty="0" smtClean="0"/>
              <a:t>Ethical thinking occurs in a uncomfortable grey zone. </a:t>
            </a:r>
            <a:br>
              <a:rPr lang="en-US" sz="2600" b="1" u="sng" dirty="0" smtClean="0"/>
            </a:b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600" dirty="0" smtClean="0"/>
              <a:t>Are you ready to enumerate all the things that you do wrong?</a:t>
            </a:r>
            <a:endParaRPr lang="en-US" sz="2400" dirty="0" smtClean="0"/>
          </a:p>
          <a:p>
            <a:pPr marL="768096" lvl="2" indent="0" algn="r">
              <a:spcBef>
                <a:spcPts val="1200"/>
              </a:spcBef>
              <a:buNone/>
            </a:pPr>
            <a:r>
              <a:rPr lang="en-US" sz="2600" b="1" i="1" dirty="0" smtClean="0">
                <a:solidFill>
                  <a:srgbClr val="FFC000"/>
                </a:solidFill>
              </a:rPr>
              <a:t>You will be fully empowered to analyze the problems</a:t>
            </a:r>
          </a:p>
          <a:p>
            <a:pPr marL="768096" lvl="2" indent="0" algn="just">
              <a:spcBef>
                <a:spcPts val="1200"/>
              </a:spcBef>
              <a:buNone/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b="1" u="sng" dirty="0" smtClean="0"/>
              <a:t>Ethical action is about drawing a line in the grey zone.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600" dirty="0" smtClean="0"/>
              <a:t>Do you know the values for which you are ready to sacrifice some perceived business interest?</a:t>
            </a:r>
          </a:p>
          <a:p>
            <a:pPr marL="768096" lvl="2" indent="0" algn="r">
              <a:spcBef>
                <a:spcPts val="1200"/>
              </a:spcBef>
              <a:buNone/>
            </a:pPr>
            <a:r>
              <a:rPr lang="en-US" sz="2600" b="1" i="1" dirty="0" smtClean="0">
                <a:solidFill>
                  <a:srgbClr val="FFC000"/>
                </a:solidFill>
              </a:rPr>
              <a:t>You will generate resources to invest in a proactive ethical culture</a:t>
            </a:r>
          </a:p>
          <a:p>
            <a:pPr marL="768096" lvl="2" indent="0" algn="just">
              <a:spcBef>
                <a:spcPts val="1200"/>
              </a:spcBef>
              <a:buNone/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b="1" u="sng" dirty="0" smtClean="0"/>
              <a:t>Ethical credibility &amp; trust requires to be honest about bad aspects.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dirty="0" smtClean="0"/>
              <a:t>Are you ready to discuss your unethical side?</a:t>
            </a:r>
            <a:br>
              <a:rPr lang="en-US" sz="2400" dirty="0" smtClean="0"/>
            </a:br>
            <a:endParaRPr lang="en-US" sz="2400" dirty="0" smtClean="0"/>
          </a:p>
          <a:p>
            <a:pPr marL="768096" lvl="2" indent="0" algn="r">
              <a:spcBef>
                <a:spcPts val="1200"/>
              </a:spcBef>
              <a:buNone/>
            </a:pPr>
            <a:r>
              <a:rPr lang="en-US" sz="2600" b="1" i="1" dirty="0" smtClean="0">
                <a:solidFill>
                  <a:srgbClr val="FFC000"/>
                </a:solidFill>
              </a:rPr>
              <a:t>You will create an alliance of people prepared to help you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ing-keith-sans-ti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47664" cy="2169623"/>
          </a:xfrm>
          <a:prstGeom prst="rect">
            <a:avLst/>
          </a:prstGeom>
        </p:spPr>
      </p:pic>
      <p:pic>
        <p:nvPicPr>
          <p:cNvPr id="5" name="Picture 4" descr="Keith-Haring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2123728" cy="1607728"/>
          </a:xfrm>
          <a:prstGeom prst="rect">
            <a:avLst/>
          </a:prstGeom>
        </p:spPr>
      </p:pic>
      <p:pic>
        <p:nvPicPr>
          <p:cNvPr id="6" name="Picture 5" descr="The Blueprint Drawings, 1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41168"/>
            <a:ext cx="2055294" cy="1916832"/>
          </a:xfrm>
          <a:prstGeom prst="rect">
            <a:avLst/>
          </a:prstGeom>
        </p:spPr>
      </p:pic>
      <p:pic>
        <p:nvPicPr>
          <p:cNvPr id="7" name="Picture 6" descr="Untitled, 19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525522"/>
            <a:ext cx="1763688" cy="2332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2924944"/>
            <a:ext cx="27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C000"/>
                </a:solidFill>
              </a:rPr>
              <a:t>Thank you</a:t>
            </a:r>
            <a:endParaRPr lang="en-US" sz="4400" b="1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488668"/>
            <a:ext cx="231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Artwork Keith Haring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309" y="260648"/>
            <a:ext cx="5184576" cy="1143000"/>
          </a:xfrm>
        </p:spPr>
        <p:txBody>
          <a:bodyPr/>
          <a:lstStyle/>
          <a:p>
            <a:r>
              <a:rPr lang="fr-FR" b="1" dirty="0" smtClean="0"/>
              <a:t>Structure of content</a:t>
            </a:r>
            <a:endParaRPr lang="es-ES_tradnl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429000"/>
            <a:ext cx="835292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Acting </a:t>
            </a:r>
            <a:r>
              <a:rPr lang="en-US" sz="3600" dirty="0">
                <a:solidFill>
                  <a:schemeClr val="tx1"/>
                </a:solidFill>
              </a:rPr>
              <a:t>with/without ethics</a:t>
            </a:r>
          </a:p>
          <a:p>
            <a:pPr algn="ctr"/>
            <a:r>
              <a:rPr lang="en-US" dirty="0" smtClean="0"/>
              <a:t> ethics</a:t>
            </a:r>
          </a:p>
          <a:p>
            <a:pPr algn="ctr"/>
            <a:endParaRPr lang="es-ES_tradnl" dirty="0"/>
          </a:p>
        </p:txBody>
      </p:sp>
      <p:pic>
        <p:nvPicPr>
          <p:cNvPr id="7" name="Picture 6" descr="UNtitled, 198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573016"/>
            <a:ext cx="1080120" cy="10801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3528" y="4941168"/>
            <a:ext cx="835292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Talking about ethics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ethics</a:t>
            </a:r>
          </a:p>
          <a:p>
            <a:pPr algn="ctr"/>
            <a:endParaRPr lang="es-ES_tradnl" dirty="0"/>
          </a:p>
        </p:txBody>
      </p:sp>
      <p:pic>
        <p:nvPicPr>
          <p:cNvPr id="8" name="Picture 7" descr="g_Centquatre13KeithHaring0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013176"/>
            <a:ext cx="897495" cy="1156566"/>
          </a:xfrm>
          <a:prstGeom prst="rect">
            <a:avLst/>
          </a:prstGeom>
        </p:spPr>
      </p:pic>
      <p:pic>
        <p:nvPicPr>
          <p:cNvPr id="9" name="Picture 8" descr="Pop Shop III, 1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195" y="5013176"/>
            <a:ext cx="1464984" cy="11503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3528" y="1916832"/>
            <a:ext cx="8352928" cy="1368152"/>
            <a:chOff x="467544" y="5373216"/>
            <a:chExt cx="8352928" cy="1224136"/>
          </a:xfrm>
        </p:grpSpPr>
        <p:sp>
          <p:nvSpPr>
            <p:cNvPr id="12" name="Rectangle 11"/>
            <p:cNvSpPr/>
            <p:nvPr/>
          </p:nvSpPr>
          <p:spPr>
            <a:xfrm>
              <a:off x="467544" y="5373216"/>
              <a:ext cx="8352928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Thinking about ethics</a:t>
              </a:r>
            </a:p>
            <a:p>
              <a:pPr algn="ctr"/>
              <a:endParaRPr lang="en-US"/>
            </a:p>
          </p:txBody>
        </p:sp>
        <p:pic>
          <p:nvPicPr>
            <p:cNvPr id="4" name="Picture 3" descr="lot32iconskeithhar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5517232"/>
              <a:ext cx="1071514" cy="908720"/>
            </a:xfrm>
            <a:prstGeom prst="rect">
              <a:avLst/>
            </a:prstGeom>
          </p:spPr>
        </p:pic>
        <p:pic>
          <p:nvPicPr>
            <p:cNvPr id="5" name="Picture 4" descr="image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6336" y="5517232"/>
              <a:ext cx="1076346" cy="9087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27784" y="5661248"/>
              <a:ext cx="4191276" cy="57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Thinking about ethics</a:t>
              </a:r>
              <a:endParaRPr lang="en-US" sz="3600" dirty="0"/>
            </a:p>
          </p:txBody>
        </p:sp>
      </p:grpSp>
      <p:pic>
        <p:nvPicPr>
          <p:cNvPr id="16" name="Picture 15" descr="Duo_coeur_rouge_Keith Haring.jpg"/>
          <p:cNvPicPr>
            <a:picLocks noChangeAspect="1"/>
          </p:cNvPicPr>
          <p:nvPr/>
        </p:nvPicPr>
        <p:blipFill rotWithShape="1">
          <a:blip r:embed="rId8" cstate="print"/>
          <a:srcRect b="8166"/>
          <a:stretch/>
        </p:blipFill>
        <p:spPr>
          <a:xfrm>
            <a:off x="420364" y="3573016"/>
            <a:ext cx="1229812" cy="112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475656" y="1844824"/>
            <a:ext cx="8229600" cy="4525963"/>
          </a:xfrm>
        </p:spPr>
        <p:txBody>
          <a:bodyPr/>
          <a:lstStyle/>
          <a:p>
            <a:pPr marL="630238" indent="-630238">
              <a:buNone/>
            </a:pPr>
            <a:r>
              <a:rPr lang="en-US" dirty="0" smtClean="0"/>
              <a:t>Is business ethical?</a:t>
            </a:r>
          </a:p>
          <a:p>
            <a:pPr marL="630238" indent="-630238">
              <a:buNone/>
            </a:pPr>
            <a:endParaRPr lang="en-US" dirty="0" smtClean="0"/>
          </a:p>
          <a:p>
            <a:pPr marL="630238" indent="-630238">
              <a:buNone/>
            </a:pPr>
            <a:r>
              <a:rPr lang="en-US" dirty="0" smtClean="0"/>
              <a:t>Is the pharmaceutical industry ethical?</a:t>
            </a:r>
          </a:p>
          <a:p>
            <a:pPr marL="630238" indent="-630238">
              <a:buNone/>
            </a:pPr>
            <a:endParaRPr lang="en-US" dirty="0" smtClean="0"/>
          </a:p>
          <a:p>
            <a:pPr marL="630238" indent="-630238">
              <a:buNone/>
            </a:pPr>
            <a:r>
              <a:rPr lang="en-US" dirty="0" smtClean="0"/>
              <a:t>Is your company ethical?</a:t>
            </a:r>
          </a:p>
          <a:p>
            <a:pPr marL="630238" indent="-630238">
              <a:buNone/>
            </a:pPr>
            <a:endParaRPr lang="en-US" dirty="0" smtClean="0"/>
          </a:p>
          <a:p>
            <a:pPr marL="630238" indent="-630238">
              <a:buNone/>
            </a:pPr>
            <a:r>
              <a:rPr lang="en-US" dirty="0" smtClean="0"/>
              <a:t>Are you ethical?</a:t>
            </a:r>
          </a:p>
          <a:p>
            <a:pPr marL="630238" indent="-630238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14" cy="101562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7654" y="0"/>
            <a:ext cx="1076346" cy="10156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768752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Fundamental Questions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32648" cy="1143000"/>
          </a:xfrm>
        </p:spPr>
        <p:txBody>
          <a:bodyPr/>
          <a:lstStyle/>
          <a:p>
            <a:r>
              <a:rPr lang="en-US" b="1" dirty="0" smtClean="0"/>
              <a:t>Which white spheres?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23528" y="5949280"/>
            <a:ext cx="8229600" cy="504056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14" cy="101562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7654" y="0"/>
            <a:ext cx="1076346" cy="1015628"/>
          </a:xfrm>
          <a:prstGeom prst="rect">
            <a:avLst/>
          </a:prstGeom>
        </p:spPr>
      </p:pic>
      <p:pic>
        <p:nvPicPr>
          <p:cNvPr id="7" name="Picture 2" descr="Spher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6696744" cy="46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58" y="188640"/>
            <a:ext cx="684076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Thinking Ethics as a Grey Zone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23528" y="6123284"/>
            <a:ext cx="8229600" cy="504056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14" cy="101562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7654" y="0"/>
            <a:ext cx="1076346" cy="1015628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432675" y="264574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24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99784" y="2218704"/>
            <a:ext cx="17648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1" dirty="0"/>
              <a:t>You feel good, full of energy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You may not be </a:t>
            </a:r>
            <a:r>
              <a:rPr lang="en-US" sz="1200" b="1" dirty="0" smtClean="0"/>
              <a:t>as credible as you want</a:t>
            </a:r>
            <a:endParaRPr lang="en-US" sz="1200" b="1" dirty="0"/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And you may be blind to </a:t>
            </a:r>
            <a:r>
              <a:rPr lang="en-US" sz="1200" b="1" dirty="0" smtClean="0"/>
              <a:t>ethical risks</a:t>
            </a:r>
            <a:endParaRPr lang="en-US" sz="12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8913" y="2234579"/>
            <a:ext cx="137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/>
              <a:t>You are honest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It feels bad 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But you are more aware and </a:t>
            </a:r>
            <a:r>
              <a:rPr lang="en-US" sz="1200" b="1" dirty="0" smtClean="0"/>
              <a:t>anticipate ethical risks</a:t>
            </a:r>
            <a:endParaRPr lang="en-US" sz="12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19699" y="1658317"/>
            <a:ext cx="22129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Looking at the good side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388" y="4252292"/>
            <a:ext cx="8785225" cy="1943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Our ethical judgments are </a:t>
            </a:r>
            <a:r>
              <a:rPr lang="en-US" sz="1400" b="1" u="sng" dirty="0"/>
              <a:t>bounded</a:t>
            </a:r>
            <a:r>
              <a:rPr lang="en-US" sz="1400" dirty="0"/>
              <a:t> and </a:t>
            </a:r>
            <a:r>
              <a:rPr lang="en-US" sz="1400" b="1" u="sng" dirty="0"/>
              <a:t>biased</a:t>
            </a:r>
            <a:r>
              <a:rPr lang="en-US" sz="1400" dirty="0"/>
              <a:t> by our emotions, our </a:t>
            </a:r>
            <a:r>
              <a:rPr lang="en-US" sz="1400" dirty="0" smtClean="0"/>
              <a:t>self-interest</a:t>
            </a:r>
            <a:r>
              <a:rPr lang="en-US" sz="1400" dirty="0"/>
              <a:t>, our mental habits and self-image, our cultural </a:t>
            </a:r>
            <a:r>
              <a:rPr lang="en-US" sz="1400" dirty="0" smtClean="0"/>
              <a:t>context, our </a:t>
            </a:r>
            <a:r>
              <a:rPr lang="en-US" sz="1400" dirty="0"/>
              <a:t>work </a:t>
            </a:r>
            <a:r>
              <a:rPr lang="en-US" sz="1400" dirty="0" smtClean="0"/>
              <a:t>environment and our power to act.</a:t>
            </a:r>
            <a:endParaRPr lang="en-US" sz="1400" dirty="0"/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This phenomenon </a:t>
            </a:r>
            <a:r>
              <a:rPr lang="en-US" sz="1400" b="1" u="sng" dirty="0"/>
              <a:t>is not necessarily intentional</a:t>
            </a:r>
            <a:r>
              <a:rPr lang="en-US" sz="1400" dirty="0"/>
              <a:t>, but it can have </a:t>
            </a:r>
            <a:r>
              <a:rPr lang="en-US" sz="1400" b="1" u="sng" dirty="0"/>
              <a:t>significant consequences</a:t>
            </a:r>
            <a:r>
              <a:rPr lang="en-US" sz="1400" dirty="0"/>
              <a:t>. 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We can develop, refine and structure our </a:t>
            </a:r>
            <a:r>
              <a:rPr lang="en-US" sz="1400" b="1" u="sng" dirty="0"/>
              <a:t>ethical consciousness</a:t>
            </a:r>
            <a:r>
              <a:rPr lang="en-US" sz="1400" dirty="0"/>
              <a:t>. It requires to </a:t>
            </a:r>
            <a:r>
              <a:rPr lang="en-US" sz="1400" b="1" u="sng" dirty="0"/>
              <a:t>open our mind </a:t>
            </a:r>
            <a:r>
              <a:rPr lang="en-US" sz="1400" dirty="0"/>
              <a:t>and be able to </a:t>
            </a:r>
            <a:r>
              <a:rPr lang="en-US" sz="1400" b="1" u="sng" dirty="0"/>
              <a:t>think beyond the justification of </a:t>
            </a:r>
            <a:r>
              <a:rPr lang="en-US" sz="1400" b="1" u="sng" dirty="0" smtClean="0"/>
              <a:t>our </a:t>
            </a:r>
            <a:r>
              <a:rPr lang="en-US" sz="1400" b="1" u="sng" dirty="0"/>
              <a:t>ethical opinion</a:t>
            </a:r>
            <a:r>
              <a:rPr lang="en-US" sz="1400" dirty="0" smtClean="0"/>
              <a:t>.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 smtClean="0"/>
              <a:t> </a:t>
            </a:r>
            <a:r>
              <a:rPr lang="en-US" sz="1400" dirty="0"/>
              <a:t>It necessitates training and effort, </a:t>
            </a:r>
            <a:r>
              <a:rPr lang="en-US" sz="1400" b="1" u="sng" dirty="0"/>
              <a:t>outside</a:t>
            </a:r>
            <a:r>
              <a:rPr lang="en-US" sz="1400" u="sng" dirty="0"/>
              <a:t> </a:t>
            </a:r>
            <a:r>
              <a:rPr lang="en-US" sz="1400" b="1" u="sng" dirty="0"/>
              <a:t>our zone of comfort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95713" y="2242517"/>
            <a:ext cx="185737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67150" y="2242517"/>
            <a:ext cx="184150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67150" y="2171079"/>
            <a:ext cx="185738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63688" y="1658317"/>
            <a:ext cx="20320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Looking at the bad side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2838451" y="3077542"/>
            <a:ext cx="2874963" cy="149225"/>
          </a:xfrm>
          <a:prstGeom prst="wave">
            <a:avLst>
              <a:gd name="adj1" fmla="val 20644"/>
              <a:gd name="adj2" fmla="val 639"/>
            </a:avLst>
          </a:prstGeom>
          <a:gradFill>
            <a:gsLst>
              <a:gs pos="0">
                <a:schemeClr val="tx1"/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435601" y="2725117"/>
            <a:ext cx="820738" cy="852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10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518151" y="2917204"/>
            <a:ext cx="63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/>
              <a:t>Purely </a:t>
            </a:r>
          </a:p>
          <a:p>
            <a:pPr algn="ctr" eaLnBrk="0" hangingPunct="0">
              <a:defRPr/>
            </a:pPr>
            <a:r>
              <a:rPr lang="en-US" sz="1000" b="1" dirty="0"/>
              <a:t>ethical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54514" y="2958479"/>
            <a:ext cx="0" cy="37943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032501" y="2050429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16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 rot="9573546">
            <a:off x="3057526" y="2299667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2411112" flipH="1">
            <a:off x="4765676" y="2299667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240899" y="2715592"/>
            <a:ext cx="871538" cy="876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303605" y="2939429"/>
            <a:ext cx="7461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</a:rPr>
              <a:t>Purely</a:t>
            </a:r>
          </a:p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</a:rPr>
              <a:t>unethical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9526" y="1593229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62389" y="1593229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62389" y="1545604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3998913" y="1809129"/>
            <a:ext cx="758825" cy="1133475"/>
            <a:chOff x="2987824" y="2492896"/>
            <a:chExt cx="1656184" cy="2088232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2986964" y="2780376"/>
              <a:ext cx="722401" cy="72068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987824" y="3285489"/>
              <a:ext cx="575160" cy="21642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700346" y="3718490"/>
              <a:ext cx="1295639" cy="4296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2989355" y="3789217"/>
              <a:ext cx="935902" cy="64792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3637454" y="3789039"/>
              <a:ext cx="862786" cy="5751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3528615" y="3680200"/>
              <a:ext cx="1222522" cy="4331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923325" y="3285489"/>
              <a:ext cx="720683" cy="7019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9" idx="5"/>
            </p:cNvCxnSpPr>
            <p:nvPr/>
          </p:nvCxnSpPr>
          <p:spPr>
            <a:xfrm rot="10800000">
              <a:off x="3860959" y="2861408"/>
              <a:ext cx="783049" cy="4942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90222" y="2492896"/>
              <a:ext cx="433104" cy="432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14" cy="101562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7654" y="0"/>
            <a:ext cx="1076346" cy="1015628"/>
          </a:xfrm>
          <a:prstGeom prst="rect">
            <a:avLst/>
          </a:prstGeom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252134" y="332656"/>
            <a:ext cx="8229600" cy="774700"/>
          </a:xfrm>
          <a:prstGeom prst="rect">
            <a:avLst/>
          </a:prstGeom>
          <a:noFill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Enlighten your Ethical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Blindspot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57200" y="3140968"/>
            <a:ext cx="3970338" cy="342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54864" tIns="91440" rtlCol="0">
            <a:norm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stakeholders can be harmed? How much? When?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this be wrong? Against compliance? Against the law? Against some ethical principle? What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everyone does the same? All the time?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I having bad feelings? A sense of discomfort? An early warning signal inside?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this be better kept secret? Is this taboo? Could it be publicly known?</a:t>
            </a: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4643438" y="3140968"/>
            <a:ext cx="4043362" cy="342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stakeholders can benefit? How much? When?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this right? Does it comply? Is this legal? Does it respect the spirit of the law? Is this respecting ethical principles, code of values? Can this be universalized?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good feelings do I have? What virtue do I incarnate? Why is this respecting my personal integrity?</a:t>
            </a: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would I like to be known? To be transparent? is transparent?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55576" y="2780928"/>
            <a:ext cx="293195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To which extent is this </a:t>
            </a:r>
            <a:r>
              <a:rPr lang="en-US" b="1" dirty="0" smtClean="0"/>
              <a:t>bad?</a:t>
            </a:r>
            <a:endParaRPr lang="en-US" b="1" dirty="0"/>
          </a:p>
          <a:p>
            <a:endParaRPr lang="en-GB" dirty="0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148064" y="2780928"/>
            <a:ext cx="306821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To which extent is this </a:t>
            </a:r>
            <a:r>
              <a:rPr lang="en-US" b="1" dirty="0" smtClean="0"/>
              <a:t>good?</a:t>
            </a:r>
            <a:endParaRPr lang="en-US" b="1" dirty="0"/>
          </a:p>
          <a:p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>
            <a:off x="3057127" y="1500070"/>
            <a:ext cx="2664296" cy="1202427"/>
            <a:chOff x="2051050" y="1371600"/>
            <a:chExt cx="4205288" cy="2046288"/>
          </a:xfrm>
        </p:grpSpPr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3795713" y="2068513"/>
              <a:ext cx="185737" cy="560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867150" y="2068513"/>
              <a:ext cx="184150" cy="560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867150" y="1997075"/>
              <a:ext cx="185738" cy="560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051050" y="1484313"/>
              <a:ext cx="158432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1400" dirty="0"/>
            </a:p>
          </p:txBody>
        </p:sp>
        <p:grpSp>
          <p:nvGrpSpPr>
            <p:cNvPr id="54" name="Group 12"/>
            <p:cNvGrpSpPr>
              <a:grpSpLocks/>
            </p:cNvGrpSpPr>
            <p:nvPr/>
          </p:nvGrpSpPr>
          <p:grpSpPr bwMode="auto">
            <a:xfrm>
              <a:off x="2195513" y="1371600"/>
              <a:ext cx="4060825" cy="2046288"/>
              <a:chOff x="1429" y="728"/>
              <a:chExt cx="2558" cy="1289"/>
            </a:xfrm>
          </p:grpSpPr>
          <p:sp>
            <p:nvSpPr>
              <p:cNvPr id="65" name="AutoShape 14"/>
              <p:cNvSpPr>
                <a:spLocks noChangeArrowheads="1"/>
              </p:cNvSpPr>
              <p:nvPr/>
            </p:nvSpPr>
            <p:spPr bwMode="auto">
              <a:xfrm>
                <a:off x="1834" y="1693"/>
                <a:ext cx="1811" cy="94"/>
              </a:xfrm>
              <a:prstGeom prst="wave">
                <a:avLst>
                  <a:gd name="adj1" fmla="val 20644"/>
                  <a:gd name="adj2" fmla="val 639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lumOff val="25000"/>
                    </a:schemeClr>
                  </a:gs>
                  <a:gs pos="50000">
                    <a:schemeClr val="bg2">
                      <a:tint val="44500"/>
                      <a:satMod val="160000"/>
                    </a:schemeClr>
                  </a:gs>
                  <a:gs pos="100000">
                    <a:schemeClr val="bg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auto">
              <a:xfrm>
                <a:off x="3470" y="1471"/>
                <a:ext cx="517" cy="5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1000" dirty="0"/>
              </a:p>
            </p:txBody>
          </p:sp>
          <p:sp>
            <p:nvSpPr>
              <p:cNvPr id="67" name="Text Box 16"/>
              <p:cNvSpPr txBox="1">
                <a:spLocks noChangeArrowheads="1"/>
              </p:cNvSpPr>
              <p:nvPr/>
            </p:nvSpPr>
            <p:spPr bwMode="auto">
              <a:xfrm>
                <a:off x="3522" y="1592"/>
                <a:ext cx="401" cy="2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sz="1000" b="1" dirty="0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2789" y="1618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Text Box 20"/>
              <p:cNvSpPr txBox="1">
                <a:spLocks noChangeArrowheads="1"/>
              </p:cNvSpPr>
              <p:nvPr/>
            </p:nvSpPr>
            <p:spPr bwMode="auto">
              <a:xfrm>
                <a:off x="3846" y="1046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GB" sz="1600">
                  <a:solidFill>
                    <a:schemeClr val="bg2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AutoShape 21"/>
              <p:cNvSpPr>
                <a:spLocks noChangeArrowheads="1"/>
              </p:cNvSpPr>
              <p:nvPr/>
            </p:nvSpPr>
            <p:spPr bwMode="auto">
              <a:xfrm rot="9573546">
                <a:off x="1972" y="1203"/>
                <a:ext cx="524" cy="298"/>
              </a:xfrm>
              <a:custGeom>
                <a:avLst/>
                <a:gdLst>
                  <a:gd name="T0" fmla="*/ 393 w 21600"/>
                  <a:gd name="T1" fmla="*/ 0 h 21600"/>
                  <a:gd name="T2" fmla="*/ 0 w 21600"/>
                  <a:gd name="T3" fmla="*/ 149 h 21600"/>
                  <a:gd name="T4" fmla="*/ 393 w 21600"/>
                  <a:gd name="T5" fmla="*/ 298 h 21600"/>
                  <a:gd name="T6" fmla="*/ 524 w 21600"/>
                  <a:gd name="T7" fmla="*/ 14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6 h 21600"/>
                  <a:gd name="T14" fmla="*/ 18879 w 21600"/>
                  <a:gd name="T15" fmla="*/ 16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AutoShape 22"/>
              <p:cNvSpPr>
                <a:spLocks noChangeArrowheads="1"/>
              </p:cNvSpPr>
              <p:nvPr/>
            </p:nvSpPr>
            <p:spPr bwMode="auto">
              <a:xfrm rot="12411112" flipH="1">
                <a:off x="3048" y="1203"/>
                <a:ext cx="524" cy="298"/>
              </a:xfrm>
              <a:custGeom>
                <a:avLst/>
                <a:gdLst>
                  <a:gd name="T0" fmla="*/ 393 w 21600"/>
                  <a:gd name="T1" fmla="*/ 0 h 21600"/>
                  <a:gd name="T2" fmla="*/ 0 w 21600"/>
                  <a:gd name="T3" fmla="*/ 149 h 21600"/>
                  <a:gd name="T4" fmla="*/ 393 w 21600"/>
                  <a:gd name="T5" fmla="*/ 298 h 21600"/>
                  <a:gd name="T6" fmla="*/ 524 w 21600"/>
                  <a:gd name="T7" fmla="*/ 14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6 h 21600"/>
                  <a:gd name="T14" fmla="*/ 18879 w 21600"/>
                  <a:gd name="T15" fmla="*/ 16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24"/>
              <p:cNvSpPr>
                <a:spLocks noChangeArrowheads="1"/>
              </p:cNvSpPr>
              <p:nvPr/>
            </p:nvSpPr>
            <p:spPr bwMode="auto">
              <a:xfrm>
                <a:off x="1429" y="1465"/>
                <a:ext cx="549" cy="5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/>
              </a:p>
            </p:txBody>
          </p:sp>
          <p:sp>
            <p:nvSpPr>
              <p:cNvPr id="73" name="Text Box 25"/>
              <p:cNvSpPr txBox="1">
                <a:spLocks noChangeArrowheads="1"/>
              </p:cNvSpPr>
              <p:nvPr/>
            </p:nvSpPr>
            <p:spPr bwMode="auto">
              <a:xfrm>
                <a:off x="1472" y="1606"/>
                <a:ext cx="176" cy="26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2452" y="75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Rectangle 27"/>
              <p:cNvSpPr>
                <a:spLocks noChangeArrowheads="1"/>
              </p:cNvSpPr>
              <p:nvPr/>
            </p:nvSpPr>
            <p:spPr bwMode="auto">
              <a:xfrm>
                <a:off x="2479" y="75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6" name="Rectangle 28"/>
              <p:cNvSpPr>
                <a:spLocks noChangeArrowheads="1"/>
              </p:cNvSpPr>
              <p:nvPr/>
            </p:nvSpPr>
            <p:spPr bwMode="auto">
              <a:xfrm>
                <a:off x="2479" y="72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3998913" y="1635125"/>
              <a:ext cx="758825" cy="1133475"/>
              <a:chOff x="2987824" y="2492896"/>
              <a:chExt cx="1656184" cy="208823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986964" y="2780376"/>
                <a:ext cx="722401" cy="720683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987824" y="3285489"/>
                <a:ext cx="575160" cy="216427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700346" y="3718490"/>
                <a:ext cx="1295639" cy="429638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989355" y="3789217"/>
                <a:ext cx="935902" cy="64792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3637454" y="3789039"/>
                <a:ext cx="862786" cy="57516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V="1">
                <a:off x="3528615" y="3680200"/>
                <a:ext cx="1222522" cy="433101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923325" y="3285489"/>
                <a:ext cx="720683" cy="70193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endCxn id="64" idx="5"/>
              </p:cNvCxnSpPr>
              <p:nvPr/>
            </p:nvCxnSpPr>
            <p:spPr>
              <a:xfrm rot="10800000">
                <a:off x="3860959" y="2861408"/>
                <a:ext cx="783049" cy="494274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3490222" y="2492896"/>
                <a:ext cx="433104" cy="4328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836713"/>
          <a:ext cx="9074149" cy="60212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341"/>
                <a:gridCol w="1008239"/>
                <a:gridCol w="963410"/>
                <a:gridCol w="1015994"/>
                <a:gridCol w="1162726"/>
                <a:gridCol w="962842"/>
                <a:gridCol w="1008239"/>
                <a:gridCol w="1512358"/>
              </a:tblGrid>
              <a:tr h="729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solidFill>
                            <a:schemeClr val="bg1"/>
                          </a:solidFill>
                        </a:rPr>
                        <a:t>Exploratory Research</a:t>
                      </a: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solidFill>
                            <a:schemeClr val="bg1"/>
                          </a:solidFill>
                        </a:rPr>
                        <a:t>Pre-clinical development</a:t>
                      </a: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solidFill>
                            <a:schemeClr val="bg1"/>
                          </a:solidFill>
                        </a:rPr>
                        <a:t>Clinical deve</a:t>
                      </a:r>
                      <a:r>
                        <a:rPr lang="ca-ES" sz="1050" dirty="0" smtClean="0">
                          <a:solidFill>
                            <a:schemeClr val="bg1"/>
                          </a:solidFill>
                        </a:rPr>
                        <a:t>lopment</a:t>
                      </a:r>
                      <a:endParaRPr lang="ca-E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 err="1" smtClean="0">
                          <a:solidFill>
                            <a:schemeClr val="bg1"/>
                          </a:solidFill>
                        </a:rPr>
                        <a:t>Registration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solidFill>
                            <a:schemeClr val="bg1"/>
                          </a:solidFill>
                        </a:rPr>
                        <a:t>Procurement and manufacturing</a:t>
                      </a: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 err="1" smtClean="0">
                          <a:solidFill>
                            <a:schemeClr val="bg1"/>
                          </a:solidFill>
                        </a:rPr>
                        <a:t>Marketing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solidFill>
                            <a:schemeClr val="bg1"/>
                          </a:solidFill>
                        </a:rPr>
                        <a:t>Distribution and Phase IV</a:t>
                      </a:r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 err="1" smtClean="0">
                          <a:solidFill>
                            <a:schemeClr val="bg1"/>
                          </a:solidFill>
                        </a:rPr>
                        <a:t>Recycling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61" marR="91461" marT="45719" marB="45719"/>
                </a:tc>
              </a:tr>
              <a:tr h="720076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R&amp;D</a:t>
                      </a:r>
                      <a:endParaRPr lang="es-ES" sz="1800" dirty="0"/>
                    </a:p>
                  </a:txBody>
                  <a:tcPr marL="91461" marR="91461" marT="45719" marB="4571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Laboratory development</a:t>
                      </a:r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a-ES" sz="1800" dirty="0" err="1" smtClean="0"/>
                        <a:t>Commercialization</a:t>
                      </a:r>
                      <a:endParaRPr lang="es-ES" sz="1800" dirty="0"/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37347">
                <a:tc>
                  <a:txBody>
                    <a:bodyPr/>
                    <a:lstStyle/>
                    <a:p>
                      <a:pPr algn="ctr"/>
                      <a:endParaRPr lang="ca-ES" sz="900" dirty="0" smtClean="0"/>
                    </a:p>
                    <a:p>
                      <a:pPr algn="ctr"/>
                      <a:endParaRPr lang="ca-ES" sz="1800" dirty="0" smtClean="0"/>
                    </a:p>
                    <a:p>
                      <a:pPr algn="ctr"/>
                      <a:r>
                        <a:rPr lang="ca-ES" sz="1800" dirty="0" smtClean="0"/>
                        <a:t>Research</a:t>
                      </a:r>
                      <a:endParaRPr lang="es-ES" sz="1800" dirty="0"/>
                    </a:p>
                  </a:txBody>
                  <a:tcPr marL="91461" marR="91461" marT="45719" marB="45719"/>
                </a:tc>
                <a:tc gridSpan="2">
                  <a:txBody>
                    <a:bodyPr/>
                    <a:lstStyle/>
                    <a:p>
                      <a:pPr algn="ctr"/>
                      <a:endParaRPr lang="ca-ES" sz="900" dirty="0" smtClean="0"/>
                    </a:p>
                    <a:p>
                      <a:pPr algn="ctr"/>
                      <a:r>
                        <a:rPr lang="ca-ES" sz="1800" dirty="0" smtClean="0"/>
                        <a:t>Animal testing</a:t>
                      </a:r>
                    </a:p>
                    <a:p>
                      <a:pPr algn="ctr"/>
                      <a:endParaRPr lang="ca-ES" sz="1800" dirty="0" smtClean="0"/>
                    </a:p>
                    <a:p>
                      <a:pPr algn="ctr"/>
                      <a:r>
                        <a:rPr lang="ca-ES" sz="1800" dirty="0" err="1" smtClean="0"/>
                        <a:t>Clinical</a:t>
                      </a:r>
                      <a:r>
                        <a:rPr lang="ca-ES" sz="1800" dirty="0" smtClean="0"/>
                        <a:t> trial</a:t>
                      </a:r>
                      <a:endParaRPr lang="es-ES" sz="1800" dirty="0"/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ca-ES" sz="900" dirty="0" smtClean="0"/>
                    </a:p>
                    <a:p>
                      <a:pPr algn="l"/>
                      <a:r>
                        <a:rPr lang="ca-ES" sz="1800" dirty="0" smtClean="0"/>
                        <a:t>Drug registration</a:t>
                      </a:r>
                    </a:p>
                    <a:p>
                      <a:pPr algn="ctr"/>
                      <a:endParaRPr lang="ca-ES" sz="1800" dirty="0" smtClean="0"/>
                    </a:p>
                    <a:p>
                      <a:pPr algn="l"/>
                      <a:r>
                        <a:rPr lang="ca-ES" sz="1800" dirty="0" smtClean="0"/>
                        <a:t>               Mass production</a:t>
                      </a:r>
                    </a:p>
                    <a:p>
                      <a:pPr algn="ctr"/>
                      <a:endParaRPr lang="ca-ES" sz="1800" dirty="0" smtClean="0"/>
                    </a:p>
                    <a:p>
                      <a:pPr algn="r"/>
                      <a:r>
                        <a:rPr lang="ca-ES" sz="1800" dirty="0" smtClean="0"/>
                        <a:t>Marketing &amp; post-marketing</a:t>
                      </a:r>
                    </a:p>
                    <a:p>
                      <a:pPr algn="r"/>
                      <a:endParaRPr lang="ca-ES" sz="900" dirty="0" smtClean="0"/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900" dirty="0" smtClean="0"/>
                    </a:p>
                    <a:p>
                      <a:pPr algn="ctr"/>
                      <a:r>
                        <a:rPr lang="ca-ES" sz="1800" dirty="0" smtClean="0"/>
                        <a:t>Drug </a:t>
                      </a:r>
                    </a:p>
                    <a:p>
                      <a:pPr algn="ctr"/>
                      <a:r>
                        <a:rPr lang="ca-ES" sz="1800" dirty="0" smtClean="0"/>
                        <a:t>recycling</a:t>
                      </a:r>
                    </a:p>
                  </a:txBody>
                  <a:tcPr marL="91461" marR="91461" marT="45719" marB="45719"/>
                </a:tc>
              </a:tr>
              <a:tr h="2834621"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Control of publication and research outcomes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R&amp;D for orphan drug and neglected diseases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R&amp;D for </a:t>
                      </a:r>
                      <a:r>
                        <a:rPr lang="ca-ES" sz="1200" dirty="0" err="1" smtClean="0"/>
                        <a:t>developing</a:t>
                      </a:r>
                      <a:r>
                        <a:rPr lang="ca-ES" sz="1200" dirty="0" smtClean="0"/>
                        <a:t> countries </a:t>
                      </a:r>
                      <a:r>
                        <a:rPr lang="ca-ES" sz="1200" dirty="0" err="1" smtClean="0"/>
                        <a:t>diseases</a:t>
                      </a:r>
                      <a:endParaRPr lang="es-ES" sz="1200" dirty="0"/>
                    </a:p>
                  </a:txBody>
                  <a:tcPr marL="91461" marR="91461" marT="45719" marB="45719"/>
                </a:tc>
                <a:tc gridSpan="2">
                  <a:txBody>
                    <a:bodyPr/>
                    <a:lstStyle/>
                    <a:p>
                      <a:r>
                        <a:rPr lang="ca-ES" sz="1200" dirty="0" smtClean="0"/>
                        <a:t>Clinical trial disclosure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Respect for persons, beneficence</a:t>
                      </a:r>
                      <a:r>
                        <a:rPr lang="ca-ES" sz="1200" baseline="0" dirty="0" smtClean="0"/>
                        <a:t> and justice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Children and women in clinical trial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Clinical trial in developing countries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Animal </a:t>
                      </a:r>
                      <a:r>
                        <a:rPr lang="ca-ES" sz="1200" baseline="0" dirty="0" err="1" smtClean="0"/>
                        <a:t>welfare</a:t>
                      </a:r>
                      <a:endParaRPr lang="es-ES" sz="1200" dirty="0"/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ca-ES" sz="1200" dirty="0" smtClean="0"/>
                        <a:t>Patent protection and extension with lobbying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Political contributions to promote legislation friendly drug to manufacturers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Drug safety in manufacturingm</a:t>
                      </a:r>
                      <a:r>
                        <a:rPr lang="ca-ES" sz="1200" baseline="0" dirty="0" smtClean="0"/>
                        <a:t> distribution and post-marketing processes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Pricing for medicine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Influence over professionals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Labeling and promotional information and material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err="1" smtClean="0"/>
                        <a:t>Drug</a:t>
                      </a:r>
                      <a:r>
                        <a:rPr lang="ca-ES" sz="1200" baseline="0" dirty="0" smtClean="0"/>
                        <a:t> </a:t>
                      </a:r>
                      <a:r>
                        <a:rPr lang="ca-ES" sz="1200" baseline="0" dirty="0" err="1" smtClean="0"/>
                        <a:t>pricing</a:t>
                      </a:r>
                      <a:r>
                        <a:rPr lang="ca-ES" sz="1200" baseline="0" dirty="0" smtClean="0"/>
                        <a:t> </a:t>
                      </a:r>
                      <a:r>
                        <a:rPr lang="ca-ES" sz="1200" baseline="0" dirty="0" err="1" smtClean="0"/>
                        <a:t>transparency</a:t>
                      </a:r>
                      <a:endParaRPr lang="es-ES" sz="1200" dirty="0"/>
                    </a:p>
                  </a:txBody>
                  <a:tcPr marL="91461" marR="91461" marT="45719" marB="45719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Air emission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Solid and hazardous waste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Spill and release in water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err="1" smtClean="0"/>
                        <a:t>Hazardous</a:t>
                      </a:r>
                      <a:r>
                        <a:rPr lang="ca-ES" sz="1200" dirty="0" smtClean="0"/>
                        <a:t> material</a:t>
                      </a:r>
                    </a:p>
                    <a:p>
                      <a:r>
                        <a:rPr lang="ca-ES" sz="1200" dirty="0" smtClean="0"/>
                        <a:t>Water waste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err="1" smtClean="0"/>
                        <a:t>Biodiversity</a:t>
                      </a:r>
                      <a:endParaRPr lang="es-ES" sz="1200" dirty="0"/>
                    </a:p>
                  </a:txBody>
                  <a:tcPr marL="91461" marR="91461" marT="45719" marB="45719"/>
                </a:tc>
              </a:tr>
            </a:tbl>
          </a:graphicData>
        </a:graphic>
      </p:graphicFrame>
      <p:sp>
        <p:nvSpPr>
          <p:cNvPr id="8229" name="TextBox 1"/>
          <p:cNvSpPr txBox="1">
            <a:spLocks noChangeArrowheads="1"/>
          </p:cNvSpPr>
          <p:nvPr/>
        </p:nvSpPr>
        <p:spPr bwMode="auto">
          <a:xfrm>
            <a:off x="-2628900" y="119063"/>
            <a:ext cx="2519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Which laws are applicable there?</a:t>
            </a:r>
          </a:p>
        </p:txBody>
      </p:sp>
      <p:sp>
        <p:nvSpPr>
          <p:cNvPr id="8230" name="TextBox 6"/>
          <p:cNvSpPr txBox="1">
            <a:spLocks noChangeArrowheads="1"/>
          </p:cNvSpPr>
          <p:nvPr/>
        </p:nvSpPr>
        <p:spPr bwMode="auto">
          <a:xfrm>
            <a:off x="-2628900" y="76517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Which opportunities to make profit and where?</a:t>
            </a:r>
          </a:p>
        </p:txBody>
      </p:sp>
      <p:sp>
        <p:nvSpPr>
          <p:cNvPr id="8231" name="TextBox 7"/>
          <p:cNvSpPr txBox="1">
            <a:spLocks noChangeArrowheads="1"/>
          </p:cNvSpPr>
          <p:nvPr/>
        </p:nvSpPr>
        <p:spPr bwMode="auto">
          <a:xfrm>
            <a:off x="-2635250" y="1438275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Ethical consequences?</a:t>
            </a:r>
          </a:p>
        </p:txBody>
      </p:sp>
      <p:sp>
        <p:nvSpPr>
          <p:cNvPr id="8232" name="TextBox 2"/>
          <p:cNvSpPr txBox="1">
            <a:spLocks noChangeArrowheads="1"/>
          </p:cNvSpPr>
          <p:nvPr/>
        </p:nvSpPr>
        <p:spPr bwMode="auto">
          <a:xfrm>
            <a:off x="9324975" y="-242888"/>
            <a:ext cx="3097213" cy="369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Transformer le désir de complétion: être le premier qui va transformer sa multinationale en une entreprise socialement responsable. Le « super héro » dont on se souviendra dans l’histoire. </a:t>
            </a:r>
          </a:p>
          <a:p>
            <a:endParaRPr lang="fr-FR"/>
          </a:p>
          <a:p>
            <a:r>
              <a:rPr lang="fr-FR"/>
              <a:t>Comment son paradigme oblige l’entreprise à rentrer dans une logique de lutte qui lui coûte très cher?</a:t>
            </a:r>
          </a:p>
        </p:txBody>
      </p:sp>
      <p:sp>
        <p:nvSpPr>
          <p:cNvPr id="8233" name="8 CuadroTexto"/>
          <p:cNvSpPr txBox="1">
            <a:spLocks noChangeArrowheads="1"/>
          </p:cNvSpPr>
          <p:nvPr/>
        </p:nvSpPr>
        <p:spPr bwMode="auto">
          <a:xfrm>
            <a:off x="58738" y="6600825"/>
            <a:ext cx="53832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900" i="1"/>
              <a:t>Source: </a:t>
            </a:r>
            <a:r>
              <a:rPr lang="en-US" sz="900"/>
              <a:t>Evaluation of CSE performance , Palazzo, G. et al, UNIL 2010</a:t>
            </a:r>
            <a:endParaRPr lang="es-ES" sz="900" i="1"/>
          </a:p>
        </p:txBody>
      </p:sp>
      <p:sp>
        <p:nvSpPr>
          <p:cNvPr id="8234" name="TextBox 3"/>
          <p:cNvSpPr txBox="1">
            <a:spLocks noChangeArrowheads="1"/>
          </p:cNvSpPr>
          <p:nvPr/>
        </p:nvSpPr>
        <p:spPr bwMode="auto">
          <a:xfrm>
            <a:off x="58738" y="74613"/>
            <a:ext cx="8793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Unethical</a:t>
            </a:r>
            <a:r>
              <a:rPr lang="fr-FR" sz="2800" dirty="0" smtClean="0">
                <a:solidFill>
                  <a:schemeClr val="bg1"/>
                </a:solidFill>
              </a:rPr>
              <a:t> Issues </a:t>
            </a:r>
            <a:r>
              <a:rPr lang="fr-FR" sz="2800" dirty="0">
                <a:solidFill>
                  <a:schemeClr val="bg1"/>
                </a:solidFill>
              </a:rPr>
              <a:t>in the </a:t>
            </a:r>
            <a:r>
              <a:rPr lang="fr-FR" sz="2800" dirty="0" err="1">
                <a:solidFill>
                  <a:schemeClr val="bg1"/>
                </a:solidFill>
              </a:rPr>
              <a:t>pharmaceutical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industry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39975" y="2805807"/>
            <a:ext cx="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9113" y="3185220"/>
            <a:ext cx="576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35375" y="2805807"/>
            <a:ext cx="0" cy="37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0550" y="265975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4025" y="3185220"/>
            <a:ext cx="0" cy="452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1738" y="3717032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439150" y="3159820"/>
            <a:ext cx="0" cy="557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4213" y="2658170"/>
            <a:ext cx="0" cy="14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8" name="Straight Connector 9247"/>
          <p:cNvCxnSpPr/>
          <p:nvPr/>
        </p:nvCxnSpPr>
        <p:spPr>
          <a:xfrm>
            <a:off x="684213" y="2659757"/>
            <a:ext cx="1008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9253"/>
          <p:cNvCxnSpPr/>
          <p:nvPr/>
        </p:nvCxnSpPr>
        <p:spPr>
          <a:xfrm>
            <a:off x="5226050" y="2659757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2" name="Straight Connector 9261"/>
          <p:cNvCxnSpPr/>
          <p:nvPr/>
        </p:nvCxnSpPr>
        <p:spPr>
          <a:xfrm>
            <a:off x="5940425" y="318522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t32iconskeith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14" cy="101562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7654" y="0"/>
            <a:ext cx="1076346" cy="1015628"/>
          </a:xfrm>
          <a:prstGeom prst="rect">
            <a:avLst/>
          </a:prstGeom>
        </p:spPr>
      </p:pic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621" y="206003"/>
            <a:ext cx="7200800" cy="809625"/>
          </a:xfrm>
        </p:spPr>
        <p:txBody>
          <a:bodyPr lIns="90000" tIns="46800" rIns="90000" bIns="46800" anchor="b">
            <a:norm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/>
              <a:t>Compliance does not mean Ethics</a:t>
            </a:r>
          </a:p>
        </p:txBody>
      </p:sp>
      <p:grpSp>
        <p:nvGrpSpPr>
          <p:cNvPr id="38" name="Group 17"/>
          <p:cNvGrpSpPr/>
          <p:nvPr/>
        </p:nvGrpSpPr>
        <p:grpSpPr>
          <a:xfrm>
            <a:off x="1762944" y="1628502"/>
            <a:ext cx="4165600" cy="3856038"/>
            <a:chOff x="1690688" y="1628775"/>
            <a:chExt cx="4165600" cy="3856038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759075" y="2390775"/>
              <a:ext cx="3097213" cy="3092450"/>
            </a:xfrm>
            <a:prstGeom prst="roundRect">
              <a:avLst>
                <a:gd name="adj" fmla="val 51"/>
              </a:avLst>
            </a:prstGeom>
            <a:gradFill flip="none" rotWithShape="1">
              <a:gsLst>
                <a:gs pos="17000">
                  <a:schemeClr val="tx1"/>
                </a:gs>
                <a:gs pos="32001">
                  <a:srgbClr val="7D8496"/>
                </a:gs>
                <a:gs pos="59000">
                  <a:schemeClr val="bg1"/>
                </a:gs>
              </a:gsLst>
              <a:lin ang="18900000" scaled="0"/>
              <a:tileRect/>
            </a:gradFill>
            <a:ln w="936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a-E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2759075" y="3990975"/>
              <a:ext cx="3097213" cy="1588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V="1">
              <a:off x="4283075" y="2389188"/>
              <a:ext cx="1588" cy="3095625"/>
            </a:xfrm>
            <a:prstGeom prst="line">
              <a:avLst/>
            </a:prstGeom>
            <a:noFill/>
            <a:ln w="936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47" name="Group 16"/>
            <p:cNvGrpSpPr/>
            <p:nvPr/>
          </p:nvGrpSpPr>
          <p:grpSpPr>
            <a:xfrm>
              <a:off x="1690688" y="1628775"/>
              <a:ext cx="3586238" cy="3600450"/>
              <a:chOff x="1690688" y="1628775"/>
              <a:chExt cx="3586238" cy="3600450"/>
            </a:xfrm>
          </p:grpSpPr>
          <p:sp>
            <p:nvSpPr>
              <p:cNvPr id="77" name="AutoShape 5"/>
              <p:cNvSpPr>
                <a:spLocks noChangeArrowheads="1"/>
              </p:cNvSpPr>
              <p:nvPr/>
            </p:nvSpPr>
            <p:spPr bwMode="auto">
              <a:xfrm>
                <a:off x="3140075" y="2085975"/>
                <a:ext cx="981657" cy="328424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smtClean="0">
                    <a:latin typeface="Times New Roman" pitchFamily="18" charset="0"/>
                  </a:rPr>
                  <a:t>Unethical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78" name="AutoShape 6"/>
              <p:cNvSpPr>
                <a:spLocks noChangeArrowheads="1"/>
              </p:cNvSpPr>
              <p:nvPr/>
            </p:nvSpPr>
            <p:spPr bwMode="auto">
              <a:xfrm>
                <a:off x="4511675" y="2085975"/>
                <a:ext cx="765251" cy="328424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smtClean="0">
                    <a:latin typeface="Times New Roman" pitchFamily="18" charset="0"/>
                  </a:rPr>
                  <a:t>Ethical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79" name="AutoShape 7"/>
              <p:cNvSpPr>
                <a:spLocks noChangeArrowheads="1"/>
              </p:cNvSpPr>
              <p:nvPr/>
            </p:nvSpPr>
            <p:spPr bwMode="auto">
              <a:xfrm rot="16200000">
                <a:off x="2130425" y="3194050"/>
                <a:ext cx="479425" cy="327025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80" name="AutoShape 8"/>
              <p:cNvSpPr>
                <a:spLocks noChangeArrowheads="1"/>
              </p:cNvSpPr>
              <p:nvPr/>
            </p:nvSpPr>
            <p:spPr bwMode="auto">
              <a:xfrm rot="16200000">
                <a:off x="2180432" y="4572793"/>
                <a:ext cx="431800" cy="328613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latin typeface="Times New Roman" pitchFamily="18" charset="0"/>
                  </a:rPr>
                  <a:t>No</a:t>
                </a:r>
              </a:p>
            </p:txBody>
          </p:sp>
          <p:sp>
            <p:nvSpPr>
              <p:cNvPr id="81" name="AutoShape 11"/>
              <p:cNvSpPr>
                <a:spLocks noChangeArrowheads="1"/>
              </p:cNvSpPr>
              <p:nvPr/>
            </p:nvSpPr>
            <p:spPr bwMode="auto">
              <a:xfrm>
                <a:off x="3749675" y="1628775"/>
                <a:ext cx="1247775" cy="439738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latin typeface="Times New Roman" pitchFamily="18" charset="0"/>
                  </a:rPr>
                  <a:t>ETHICS</a:t>
                </a:r>
              </a:p>
            </p:txBody>
          </p:sp>
          <p:sp>
            <p:nvSpPr>
              <p:cNvPr id="82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827882" y="3921919"/>
                <a:ext cx="2170112" cy="44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latin typeface="Times New Roman" pitchFamily="18" charset="0"/>
                  </a:rPr>
                  <a:t>COMPLIANCE</a:t>
                </a:r>
              </a:p>
            </p:txBody>
          </p:sp>
        </p:grp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216275" y="2924175"/>
              <a:ext cx="53340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4740275" y="2924175"/>
              <a:ext cx="53340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3216275" y="4448175"/>
              <a:ext cx="53340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4740275" y="4448175"/>
              <a:ext cx="53340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539553" y="5517232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Tahoma" pitchFamily="34" charset="0"/>
              </a:rPr>
              <a:t>There are many ways for being compliant and unethical.</a:t>
            </a:r>
          </a:p>
          <a:p>
            <a:pPr algn="ctr"/>
            <a:r>
              <a:rPr lang="en-US" sz="2400" dirty="0" smtClean="0">
                <a:cs typeface="Tahoma" pitchFamily="34" charset="0"/>
              </a:rPr>
              <a:t>There are many ways to be ethical and not compliant. </a:t>
            </a:r>
          </a:p>
          <a:p>
            <a:pPr algn="ctr"/>
            <a:r>
              <a:rPr lang="en-US" sz="2400" dirty="0" smtClean="0">
                <a:cs typeface="Tahoma" pitchFamily="34" charset="0"/>
              </a:rPr>
              <a:t>Did you study them?</a:t>
            </a:r>
            <a:endParaRPr lang="en-US" sz="2400" dirty="0"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06" y="188640"/>
            <a:ext cx="6768752" cy="1143000"/>
          </a:xfrm>
        </p:spPr>
        <p:txBody>
          <a:bodyPr/>
          <a:lstStyle/>
          <a:p>
            <a:r>
              <a:rPr lang="en-US" b="1" dirty="0" smtClean="0"/>
              <a:t>Fundamental Question</a:t>
            </a:r>
          </a:p>
        </p:txBody>
      </p:sp>
      <p:pic>
        <p:nvPicPr>
          <p:cNvPr id="6" name="Picture 5" descr="UNtitled, 19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80120" cy="1080120"/>
          </a:xfrm>
          <a:prstGeom prst="rect">
            <a:avLst/>
          </a:prstGeom>
        </p:spPr>
      </p:pic>
      <p:pic>
        <p:nvPicPr>
          <p:cNvPr id="7" name="Picture 6" descr="Duo_coeur_rouge_Keith 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127957" cy="110720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71173" y="3082132"/>
            <a:ext cx="2952750" cy="11430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you be ethical and rational?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8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1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2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22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28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8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3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32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5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47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5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9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6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1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6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5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65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66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78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9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323850" y="5661025"/>
            <a:ext cx="84248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There is no point </a:t>
            </a:r>
            <a:r>
              <a:rPr lang="en-US" sz="2800" b="1" dirty="0" smtClean="0"/>
              <a:t>in </a:t>
            </a:r>
            <a:r>
              <a:rPr lang="en-US" sz="2800" b="1" dirty="0"/>
              <a:t>talking about ethics in business if we don’t talk about how much it costs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199784" y="661177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/>
              <a:t>Marc Le Menestrel, UPF &amp; </a:t>
            </a:r>
            <a:r>
              <a:rPr lang="fr-FR" sz="1000" i="1" dirty="0" smtClean="0"/>
              <a:t>INSEAD</a:t>
            </a:r>
            <a:endParaRPr lang="es-ES_tradnl" sz="1000" i="1" dirty="0"/>
          </a:p>
        </p:txBody>
      </p: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4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85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86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87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88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89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9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91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92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93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94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95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7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98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99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00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0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02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03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04" name="Group 59"/>
          <p:cNvGrpSpPr>
            <a:grpSpLocks/>
          </p:cNvGrpSpPr>
          <p:nvPr/>
        </p:nvGrpSpPr>
        <p:grpSpPr bwMode="auto">
          <a:xfrm>
            <a:off x="1838325" y="2784475"/>
            <a:ext cx="393700" cy="1943100"/>
            <a:chOff x="1060" y="1958"/>
            <a:chExt cx="248" cy="1224"/>
          </a:xfrm>
        </p:grpSpPr>
        <p:sp>
          <p:nvSpPr>
            <p:cNvPr id="105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06" name="Group 61"/>
            <p:cNvGrpSpPr>
              <a:grpSpLocks/>
            </p:cNvGrpSpPr>
            <p:nvPr/>
          </p:nvGrpSpPr>
          <p:grpSpPr bwMode="auto">
            <a:xfrm>
              <a:off x="1060" y="1958"/>
              <a:ext cx="245" cy="1224"/>
              <a:chOff x="1060" y="1958"/>
              <a:chExt cx="245" cy="1224"/>
            </a:xfrm>
          </p:grpSpPr>
          <p:sp>
            <p:nvSpPr>
              <p:cNvPr id="107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08" name="Group 63"/>
              <p:cNvGrpSpPr>
                <a:grpSpLocks/>
              </p:cNvGrpSpPr>
              <p:nvPr/>
            </p:nvGrpSpPr>
            <p:grpSpPr bwMode="auto">
              <a:xfrm>
                <a:off x="1060" y="1958"/>
                <a:ext cx="244" cy="1224"/>
                <a:chOff x="1060" y="1958"/>
                <a:chExt cx="244" cy="1224"/>
              </a:xfrm>
            </p:grpSpPr>
            <p:sp>
              <p:nvSpPr>
                <p:cNvPr id="109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10" name="Group 65"/>
                <p:cNvGrpSpPr>
                  <a:grpSpLocks/>
                </p:cNvGrpSpPr>
                <p:nvPr/>
              </p:nvGrpSpPr>
              <p:grpSpPr bwMode="auto">
                <a:xfrm>
                  <a:off x="1060" y="1958"/>
                  <a:ext cx="244" cy="1224"/>
                  <a:chOff x="1060" y="1958"/>
                  <a:chExt cx="244" cy="1224"/>
                </a:xfrm>
              </p:grpSpPr>
              <p:sp>
                <p:nvSpPr>
                  <p:cNvPr id="111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1958"/>
                    <a:ext cx="244" cy="1224"/>
                    <a:chOff x="1060" y="1958"/>
                    <a:chExt cx="244" cy="1224"/>
                  </a:xfrm>
                </p:grpSpPr>
                <p:sp>
                  <p:nvSpPr>
                    <p:cNvPr id="113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14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70" y="2448"/>
                      <a:ext cx="1224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Business-Interest</a:t>
                      </a: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</TotalTime>
  <Words>1039</Words>
  <Application>Microsoft Office PowerPoint</Application>
  <PresentationFormat>Presentació en pantalla (4:3)</PresentationFormat>
  <Paragraphs>255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Module</vt:lpstr>
      <vt:lpstr>Business Ethics for Pharma and Device Companies</vt:lpstr>
      <vt:lpstr>Structure of content</vt:lpstr>
      <vt:lpstr>Diapositiva 3</vt:lpstr>
      <vt:lpstr>Which white spheres?</vt:lpstr>
      <vt:lpstr>Thinking Ethics as a Grey Zone</vt:lpstr>
      <vt:lpstr>Diapositiva 6</vt:lpstr>
      <vt:lpstr>Diapositiva 7</vt:lpstr>
      <vt:lpstr>Compliance does not mean Ethics</vt:lpstr>
      <vt:lpstr>Fundamental Question</vt:lpstr>
      <vt:lpstr>Economic Rationality</vt:lpstr>
      <vt:lpstr>Idealist Compliance</vt:lpstr>
      <vt:lpstr>Corporate Social Responsibility</vt:lpstr>
      <vt:lpstr>Ethical Rationality</vt:lpstr>
      <vt:lpstr>Fundamental Questions</vt:lpstr>
      <vt:lpstr>Credibility &amp; Trust</vt:lpstr>
      <vt:lpstr>Conclusions</vt:lpstr>
      <vt:lpstr>Diapositiva 17</vt:lpstr>
    </vt:vector>
  </TitlesOfParts>
  <Company>Universitat Pompeu Fabra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Ethics for Pharma and Device Companies</dc:title>
  <dc:creator>Marc Le Menestrel</dc:creator>
  <cp:lastModifiedBy>prova</cp:lastModifiedBy>
  <cp:revision>22</cp:revision>
  <dcterms:created xsi:type="dcterms:W3CDTF">2013-04-30T14:09:12Z</dcterms:created>
  <dcterms:modified xsi:type="dcterms:W3CDTF">2013-06-10T11:09:50Z</dcterms:modified>
</cp:coreProperties>
</file>