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4020-A58C-4A35-84BD-8C6EE0E30F96}" type="datetimeFigureOut">
              <a:rPr lang="ca-ES" smtClean="0"/>
              <a:pPr/>
              <a:t>13/06/2012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F8D9-C2BB-4D73-93D1-B016C39B3C3B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2599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slideshow.action?uri=info:doi/10.1371/journal.pone.0025995&amp;imageURI=info:doi/10.1371/journal.pone.0025995.g00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slideshow.action?uri=info:doi/10.1371/journal.pone.0025995&amp;imageURI=info:doi/10.1371/journal.pone.0025995.g00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Financial and/or Ethical Crisis: Values and the Future of Business</a:t>
            </a:r>
            <a:br>
              <a:rPr lang="en-US" b="1" dirty="0" smtClean="0"/>
            </a:b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Marc Le </a:t>
            </a:r>
            <a:r>
              <a:rPr lang="ca-ES" dirty="0" err="1" smtClean="0"/>
              <a:t>Menestrel</a:t>
            </a:r>
            <a:endParaRPr lang="ca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42910" y="592933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2011 Wall Street protests strikingly resembles the situation describes in this 2008 case</a:t>
            </a: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286402" cy="507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715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The Network of Global Corporate Control (from </a:t>
            </a:r>
            <a:r>
              <a:rPr lang="en-US" sz="2200" b="1" dirty="0" err="1" smtClean="0">
                <a:solidFill>
                  <a:schemeClr val="bg1"/>
                </a:solidFill>
                <a:hlinkClick r:id="rId3"/>
              </a:rPr>
              <a:t>Vitali</a:t>
            </a:r>
            <a:r>
              <a:rPr lang="en-US" sz="2200" b="1" dirty="0" smtClean="0">
                <a:solidFill>
                  <a:schemeClr val="bg1"/>
                </a:solidFill>
                <a:hlinkClick r:id="rId3"/>
              </a:rPr>
              <a:t> et al., </a:t>
            </a:r>
            <a:r>
              <a:rPr lang="en-US" sz="2200" b="1" dirty="0" err="1" smtClean="0">
                <a:solidFill>
                  <a:schemeClr val="bg1"/>
                </a:solidFill>
                <a:hlinkClick r:id="rId3"/>
              </a:rPr>
              <a:t>PLoS</a:t>
            </a:r>
            <a:r>
              <a:rPr lang="en-US" sz="2200" b="1" dirty="0" smtClean="0">
                <a:solidFill>
                  <a:schemeClr val="bg1"/>
                </a:solidFill>
                <a:hlinkClick r:id="rId3"/>
              </a:rPr>
              <a:t> ONE, 2011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ca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A Zoom on the network of major actors in the financial sector (Source: </a:t>
            </a:r>
            <a:r>
              <a:rPr lang="en-US" sz="2200" b="1" dirty="0" err="1" smtClean="0">
                <a:hlinkClick r:id="rId3"/>
              </a:rPr>
              <a:t>Vitali</a:t>
            </a:r>
            <a:r>
              <a:rPr lang="en-US" sz="2200" b="1" dirty="0" smtClean="0">
                <a:hlinkClick r:id="rId3"/>
              </a:rPr>
              <a:t> &amp; al., </a:t>
            </a:r>
            <a:r>
              <a:rPr lang="en-US" sz="2200" b="1" dirty="0" err="1" smtClean="0">
                <a:hlinkClick r:id="rId3"/>
              </a:rPr>
              <a:t>PLoS</a:t>
            </a:r>
            <a:r>
              <a:rPr lang="en-US" sz="2200" b="1" dirty="0" smtClean="0">
                <a:hlinkClick r:id="rId3"/>
              </a:rPr>
              <a:t> ONE, 2011</a:t>
            </a:r>
            <a:r>
              <a:rPr lang="en-US" sz="2200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a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57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Topology of Global Corporate Control: nearly 40% of the control over the economic value of corporations in the world is held by a group of 147 corporations in the core, which has almost full control over itself. (</a:t>
            </a:r>
            <a:r>
              <a:rPr lang="en-US" sz="2000" b="1" dirty="0" smtClean="0">
                <a:hlinkClick r:id="rId3"/>
              </a:rPr>
              <a:t>Source: </a:t>
            </a:r>
            <a:r>
              <a:rPr lang="en-US" sz="2000" b="1" dirty="0" err="1" smtClean="0">
                <a:hlinkClick r:id="rId3"/>
              </a:rPr>
              <a:t>Vitali</a:t>
            </a:r>
            <a:r>
              <a:rPr lang="en-US" sz="2000" b="1" dirty="0" smtClean="0">
                <a:hlinkClick r:id="rId3"/>
              </a:rPr>
              <a:t> et al., </a:t>
            </a:r>
            <a:r>
              <a:rPr lang="en-US" sz="2000" b="1" dirty="0" err="1" smtClean="0">
                <a:hlinkClick r:id="rId3"/>
              </a:rPr>
              <a:t>PLoS</a:t>
            </a:r>
            <a:r>
              <a:rPr lang="en-US" sz="2000" b="1" dirty="0" smtClean="0">
                <a:hlinkClick r:id="rId3"/>
              </a:rPr>
              <a:t> ONE, 2011</a:t>
            </a:r>
            <a:r>
              <a:rPr lang="en-US" sz="2000" b="1" dirty="0" smtClean="0"/>
              <a:t>)</a:t>
            </a:r>
            <a:endParaRPr lang="ca-E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Cree Prophecy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32037"/>
            <a:ext cx="7643866" cy="3525855"/>
          </a:xfrm>
        </p:spPr>
        <p:txBody>
          <a:bodyPr/>
          <a:lstStyle/>
          <a:p>
            <a:r>
              <a:rPr lang="en-GB" sz="2400" dirty="0"/>
              <a:t>Only after the last tree has been cut down </a:t>
            </a:r>
          </a:p>
          <a:p>
            <a:endParaRPr lang="en-GB" sz="2400" dirty="0"/>
          </a:p>
          <a:p>
            <a:r>
              <a:rPr lang="en-GB" sz="2400" dirty="0"/>
              <a:t>Only after the last fish has been caught </a:t>
            </a:r>
          </a:p>
          <a:p>
            <a:endParaRPr lang="en-GB" sz="2400" dirty="0"/>
          </a:p>
          <a:p>
            <a:r>
              <a:rPr lang="en-GB" sz="2400" dirty="0"/>
              <a:t>Only after the last river has been poisoned </a:t>
            </a:r>
          </a:p>
          <a:p>
            <a:endParaRPr lang="en-GB" sz="2400" dirty="0"/>
          </a:p>
          <a:p>
            <a:r>
              <a:rPr lang="en-GB" sz="2400" dirty="0"/>
              <a:t>Only then will you find money cannot be eaten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159</Words>
  <Application>Microsoft Office PowerPoint</Application>
  <PresentationFormat>Presentació en pantalla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7" baseType="lpstr">
      <vt:lpstr>Tema de l'Office</vt:lpstr>
      <vt:lpstr>Financial and/or Ethical Crisis: Values and the Future of Business </vt:lpstr>
      <vt:lpstr>2011 Wall Street protests strikingly resembles the situation describes in this 2008 case </vt:lpstr>
      <vt:lpstr>The Network of Global Corporate Control (from Vitali et al., PLoS ONE, 2011) </vt:lpstr>
      <vt:lpstr>A Zoom on the network of major actors in the financial sector (Source: Vitali &amp; al., PLoS ONE, 2011) </vt:lpstr>
      <vt:lpstr>The Topology of Global Corporate Control: nearly 40% of the control over the economic value of corporations in the world is held by a group of 147 corporations in the core, which has almost full control over itself. (Source: Vitali et al., PLoS ONE, 2011)</vt:lpstr>
      <vt:lpstr>The Cree Prophecy</vt:lpstr>
    </vt:vector>
  </TitlesOfParts>
  <Company>Universitat Pompeu Fabra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and/or Ethical Crisis: Values and the Future of Business </dc:title>
  <dc:creator>Universitat Pompeu Fabra</dc:creator>
  <cp:lastModifiedBy>Universitat Pompeu Fabra</cp:lastModifiedBy>
  <cp:revision>2</cp:revision>
  <dcterms:created xsi:type="dcterms:W3CDTF">2012-06-12T05:54:13Z</dcterms:created>
  <dcterms:modified xsi:type="dcterms:W3CDTF">2012-06-13T06:02:38Z</dcterms:modified>
</cp:coreProperties>
</file>