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33"/>
  </p:notesMasterIdLst>
  <p:handoutMasterIdLst>
    <p:handoutMasterId r:id="rId34"/>
  </p:handoutMasterIdLst>
  <p:sldIdLst>
    <p:sldId id="300" r:id="rId2"/>
    <p:sldId id="268" r:id="rId3"/>
    <p:sldId id="269" r:id="rId4"/>
    <p:sldId id="270" r:id="rId5"/>
    <p:sldId id="271" r:id="rId6"/>
    <p:sldId id="272" r:id="rId7"/>
    <p:sldId id="273" r:id="rId8"/>
    <p:sldId id="274" r:id="rId9"/>
    <p:sldId id="275" r:id="rId10"/>
    <p:sldId id="276" r:id="rId11"/>
    <p:sldId id="279" r:id="rId12"/>
    <p:sldId id="277" r:id="rId13"/>
    <p:sldId id="278" r:id="rId14"/>
    <p:sldId id="280" r:id="rId15"/>
    <p:sldId id="281" r:id="rId16"/>
    <p:sldId id="285" r:id="rId17"/>
    <p:sldId id="282" r:id="rId18"/>
    <p:sldId id="283" r:id="rId19"/>
    <p:sldId id="284" r:id="rId20"/>
    <p:sldId id="286" r:id="rId21"/>
    <p:sldId id="287" r:id="rId22"/>
    <p:sldId id="288" r:id="rId23"/>
    <p:sldId id="289" r:id="rId24"/>
    <p:sldId id="290" r:id="rId25"/>
    <p:sldId id="291" r:id="rId26"/>
    <p:sldId id="293" r:id="rId27"/>
    <p:sldId id="292" r:id="rId28"/>
    <p:sldId id="294" r:id="rId29"/>
    <p:sldId id="295" r:id="rId30"/>
    <p:sldId id="296" r:id="rId31"/>
    <p:sldId id="297" r:id="rId32"/>
  </p:sldIdLst>
  <p:sldSz cx="9144000" cy="6858000" type="screen4x3"/>
  <p:notesSz cx="7099300" cy="10234613"/>
  <p:defaultTextStyle>
    <a:defPPr>
      <a:defRPr lang="en-US"/>
    </a:defPPr>
    <a:lvl1pPr algn="ctr" rtl="0" eaLnBrk="0" fontAlgn="base" hangingPunct="0">
      <a:spcBef>
        <a:spcPct val="5000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5000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5000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5000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5000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00"/>
    <a:srgbClr val="99FFCC"/>
    <a:srgbClr val="336600"/>
    <a:srgbClr val="009900"/>
    <a:srgbClr val="66FF33"/>
    <a:srgbClr val="FF00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650" autoAdjust="0"/>
    <p:restoredTop sz="65932" autoAdjust="0"/>
  </p:normalViewPr>
  <p:slideViewPr>
    <p:cSldViewPr>
      <p:cViewPr varScale="1">
        <p:scale>
          <a:sx n="75" d="100"/>
          <a:sy n="75" d="100"/>
        </p:scale>
        <p:origin x="-5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08" y="-7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94038" cy="4778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99331" name="Rectangle 3"/>
          <p:cNvSpPr>
            <a:spLocks noGrp="1" noChangeArrowheads="1"/>
          </p:cNvSpPr>
          <p:nvPr>
            <p:ph type="dt" sz="quarter" idx="1"/>
          </p:nvPr>
        </p:nvSpPr>
        <p:spPr bwMode="auto">
          <a:xfrm>
            <a:off x="3989388" y="0"/>
            <a:ext cx="3092450" cy="4778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spcBef>
                <a:spcPct val="0"/>
              </a:spcBef>
              <a:defRPr sz="1300">
                <a:latin typeface="Times New Roman" pitchFamily="18" charset="0"/>
              </a:defRPr>
            </a:lvl1pPr>
          </a:lstStyle>
          <a:p>
            <a:endParaRPr lang="en-US"/>
          </a:p>
        </p:txBody>
      </p:sp>
      <p:sp>
        <p:nvSpPr>
          <p:cNvPr id="99332" name="Rectangle 4"/>
          <p:cNvSpPr>
            <a:spLocks noGrp="1" noChangeArrowheads="1"/>
          </p:cNvSpPr>
          <p:nvPr>
            <p:ph type="ftr" sz="quarter" idx="2"/>
          </p:nvPr>
        </p:nvSpPr>
        <p:spPr bwMode="auto">
          <a:xfrm>
            <a:off x="0" y="9729788"/>
            <a:ext cx="3094038" cy="477837"/>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99333" name="Rectangle 5"/>
          <p:cNvSpPr>
            <a:spLocks noGrp="1" noChangeArrowheads="1"/>
          </p:cNvSpPr>
          <p:nvPr>
            <p:ph type="sldNum" sz="quarter" idx="3"/>
          </p:nvPr>
        </p:nvSpPr>
        <p:spPr bwMode="auto">
          <a:xfrm>
            <a:off x="3989388" y="9729788"/>
            <a:ext cx="3092450" cy="477837"/>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spcBef>
                <a:spcPct val="0"/>
              </a:spcBef>
              <a:defRPr sz="1300">
                <a:latin typeface="Times New Roman" pitchFamily="18" charset="0"/>
              </a:defRPr>
            </a:lvl1pPr>
          </a:lstStyle>
          <a:p>
            <a:fld id="{18952719-48F9-4614-B533-CE191750E9C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7987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spcBef>
                <a:spcPct val="0"/>
              </a:spcBef>
              <a:defRPr sz="1300">
                <a:latin typeface="Times New Roman" pitchFamily="18" charset="0"/>
              </a:defRPr>
            </a:lvl1pPr>
          </a:lstStyle>
          <a:p>
            <a:endParaRPr lang="en-US"/>
          </a:p>
        </p:txBody>
      </p:sp>
      <p:sp>
        <p:nvSpPr>
          <p:cNvPr id="79876" name="Rectangle 4"/>
          <p:cNvSpPr>
            <a:spLocks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7987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spcBef>
                <a:spcPct val="0"/>
              </a:spcBef>
              <a:defRPr sz="1300">
                <a:latin typeface="Times New Roman" pitchFamily="18" charset="0"/>
              </a:defRPr>
            </a:lvl1pPr>
          </a:lstStyle>
          <a:p>
            <a:fld id="{B75CB589-EE82-4D76-8C29-8986E7D5E84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541AD-2E9A-42A2-B47A-25425A937A2E}" type="slidenum">
              <a:rPr lang="en-US"/>
              <a:pPr/>
              <a:t>1</a:t>
            </a:fld>
            <a:endParaRPr lang="en-US"/>
          </a:p>
        </p:txBody>
      </p:sp>
      <p:sp>
        <p:nvSpPr>
          <p:cNvPr id="868354" name="Rectangle 2"/>
          <p:cNvSpPr>
            <a:spLocks noChangeArrowheads="1" noTextEdit="1"/>
          </p:cNvSpPr>
          <p:nvPr>
            <p:ph type="sldImg"/>
          </p:nvPr>
        </p:nvSpPr>
        <p:spPr>
          <a:xfrm>
            <a:off x="990600" y="768350"/>
            <a:ext cx="5116513" cy="3836988"/>
          </a:xfrm>
          <a:solidFill>
            <a:srgbClr val="FFFFFF"/>
          </a:solidFill>
          <a:ln/>
        </p:spPr>
      </p:sp>
      <p:sp>
        <p:nvSpPr>
          <p:cNvPr id="868355" name="Rectangle 3"/>
          <p:cNvSpPr txBox="1">
            <a:spLocks noChangeArrowheads="1"/>
          </p:cNvSpPr>
          <p:nvPr>
            <p:ph type="body" idx="1"/>
          </p:nvPr>
        </p:nvSpPr>
        <p:spPr>
          <a:xfrm>
            <a:off x="946150" y="4860925"/>
            <a:ext cx="5205413" cy="4605338"/>
          </a:xfrm>
          <a:ln/>
        </p:spPr>
        <p:txBody>
          <a:bodyPr wrap="none" lIns="96113" tIns="48056" rIns="96113" bIns="48056" anchor="ctr"/>
          <a:lstStyle/>
          <a:p>
            <a:endParaRPr lang="ca-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955FD-B4B5-4BB6-8B64-3B4567FB98BA}" type="slidenum">
              <a:rPr lang="en-US"/>
              <a:pPr/>
              <a:t>14</a:t>
            </a:fld>
            <a:endParaRPr lang="en-US"/>
          </a:p>
        </p:txBody>
      </p:sp>
      <p:sp>
        <p:nvSpPr>
          <p:cNvPr id="829442" name="Rectangle 2"/>
          <p:cNvSpPr>
            <a:spLocks noChangeArrowheads="1" noTextEdit="1"/>
          </p:cNvSpPr>
          <p:nvPr>
            <p:ph type="sldImg"/>
          </p:nvPr>
        </p:nvSpPr>
        <p:spPr>
          <a:xfrm>
            <a:off x="990600" y="768350"/>
            <a:ext cx="5118100" cy="3838575"/>
          </a:xfrm>
          <a:ln/>
        </p:spPr>
      </p:sp>
      <p:sp>
        <p:nvSpPr>
          <p:cNvPr id="829443" name="Rectangle 3"/>
          <p:cNvSpPr>
            <a:spLocks noGrp="1" noChangeArrowheads="1"/>
          </p:cNvSpPr>
          <p:nvPr>
            <p:ph type="body" idx="1"/>
          </p:nvPr>
        </p:nvSpPr>
        <p:spPr/>
        <p:txBody>
          <a:bodyPr lIns="96131" tIns="48065" rIns="96131" bIns="48065"/>
          <a:lstStyle/>
          <a:p>
            <a:r>
              <a:rPr lang="en-US"/>
              <a:t>Awareness of consequences</a:t>
            </a:r>
          </a:p>
          <a:p>
            <a:endParaRPr lang="en-US"/>
          </a:p>
          <a:p>
            <a:r>
              <a:rPr lang="en-US"/>
              <a:t>Cultural meaning of the process: socialization</a:t>
            </a:r>
          </a:p>
          <a:p>
            <a:endParaRPr lang="en-US"/>
          </a:p>
          <a:p>
            <a:r>
              <a:rPr lang="en-US"/>
              <a:t>Knowledge of addiction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B781E-3D26-4DFB-88FE-F31A70D89D11}" type="slidenum">
              <a:rPr lang="en-US"/>
              <a:pPr/>
              <a:t>15</a:t>
            </a:fld>
            <a:endParaRPr lang="en-US"/>
          </a:p>
        </p:txBody>
      </p:sp>
      <p:sp>
        <p:nvSpPr>
          <p:cNvPr id="831490" name="Rectangle 2"/>
          <p:cNvSpPr>
            <a:spLocks noChangeArrowheads="1" noTextEdit="1"/>
          </p:cNvSpPr>
          <p:nvPr>
            <p:ph type="sldImg"/>
          </p:nvPr>
        </p:nvSpPr>
        <p:spPr>
          <a:xfrm>
            <a:off x="990600" y="768350"/>
            <a:ext cx="5118100" cy="3838575"/>
          </a:xfrm>
          <a:ln/>
        </p:spPr>
      </p:sp>
      <p:sp>
        <p:nvSpPr>
          <p:cNvPr id="831491" name="Rectangle 3"/>
          <p:cNvSpPr>
            <a:spLocks noGrp="1" noChangeArrowheads="1"/>
          </p:cNvSpPr>
          <p:nvPr>
            <p:ph type="body" idx="1"/>
          </p:nvPr>
        </p:nvSpPr>
        <p:spPr/>
        <p:txBody>
          <a:bodyPr lIns="96131" tIns="48065" rIns="96131" bIns="48065"/>
          <a:lstStyle/>
          <a:p>
            <a:r>
              <a:rPr lang="en-US"/>
              <a:t>P. Sheeby says “we should take”. Was he right. Do you think such a position is sustainable?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4758E-01E0-4C18-9911-F2BF454E3DC3}" type="slidenum">
              <a:rPr lang="en-US"/>
              <a:pPr/>
              <a:t>16</a:t>
            </a:fld>
            <a:endParaRPr lang="en-US"/>
          </a:p>
        </p:txBody>
      </p:sp>
      <p:sp>
        <p:nvSpPr>
          <p:cNvPr id="839682" name="Rectangle 2"/>
          <p:cNvSpPr>
            <a:spLocks noChangeArrowheads="1" noTextEdit="1"/>
          </p:cNvSpPr>
          <p:nvPr>
            <p:ph type="sldImg"/>
          </p:nvPr>
        </p:nvSpPr>
        <p:spPr>
          <a:xfrm>
            <a:off x="990600" y="768350"/>
            <a:ext cx="5118100" cy="3838575"/>
          </a:xfrm>
          <a:ln/>
        </p:spPr>
      </p:sp>
      <p:sp>
        <p:nvSpPr>
          <p:cNvPr id="839683" name="Rectangle 3"/>
          <p:cNvSpPr>
            <a:spLocks noGrp="1" noChangeArrowheads="1"/>
          </p:cNvSpPr>
          <p:nvPr>
            <p:ph type="body" idx="1"/>
          </p:nvPr>
        </p:nvSpPr>
        <p:spPr/>
        <p:txBody>
          <a:bodyPr lIns="96131" tIns="48065" rIns="96131" bIns="48065"/>
          <a:lstStyle/>
          <a:p>
            <a:r>
              <a:rPr lang="en-GB"/>
              <a:t>80% of smokers have started before age 21.</a:t>
            </a:r>
          </a:p>
          <a:p>
            <a:r>
              <a:rPr lang="en-GB"/>
              <a:t>Why is it not ethical to target youths?</a:t>
            </a:r>
          </a:p>
          <a:p>
            <a:pPr lvl="1"/>
            <a:r>
              <a:rPr lang="en-GB"/>
              <a:t>Dangerous product</a:t>
            </a:r>
          </a:p>
          <a:p>
            <a:pPr lvl="1"/>
            <a:r>
              <a:rPr lang="en-GB"/>
              <a:t>There is no real freedom of choice once one is hooked</a:t>
            </a:r>
          </a:p>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F2258-6A1C-4832-9735-1081F227CE9D}" type="slidenum">
              <a:rPr lang="en-US"/>
              <a:pPr/>
              <a:t>17</a:t>
            </a:fld>
            <a:endParaRPr lang="en-US"/>
          </a:p>
        </p:txBody>
      </p:sp>
      <p:sp>
        <p:nvSpPr>
          <p:cNvPr id="833538" name="Rectangle 2"/>
          <p:cNvSpPr>
            <a:spLocks noChangeArrowheads="1" noTextEdit="1"/>
          </p:cNvSpPr>
          <p:nvPr>
            <p:ph type="sldImg"/>
          </p:nvPr>
        </p:nvSpPr>
        <p:spPr>
          <a:xfrm>
            <a:off x="990600" y="768350"/>
            <a:ext cx="5118100" cy="3838575"/>
          </a:xfrm>
          <a:ln/>
        </p:spPr>
      </p:sp>
      <p:sp>
        <p:nvSpPr>
          <p:cNvPr id="833539" name="Rectangle 3"/>
          <p:cNvSpPr>
            <a:spLocks noGrp="1" noChangeArrowheads="1"/>
          </p:cNvSpPr>
          <p:nvPr>
            <p:ph type="body" idx="1"/>
          </p:nvPr>
        </p:nvSpPr>
        <p:spPr/>
        <p:txBody>
          <a:bodyPr lIns="96131" tIns="48065" rIns="96131" bIns="48065"/>
          <a:lstStyle/>
          <a:p>
            <a:r>
              <a:rPr lang="en-US"/>
              <a:t>Distinction between communicating about the product or about the smoker...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0E6330-C08C-4964-8F14-E429BDD6AAFE}" type="slidenum">
              <a:rPr lang="en-US"/>
              <a:pPr/>
              <a:t>18</a:t>
            </a:fld>
            <a:endParaRPr lang="en-US"/>
          </a:p>
        </p:txBody>
      </p:sp>
      <p:sp>
        <p:nvSpPr>
          <p:cNvPr id="835586" name="Rectangle 2"/>
          <p:cNvSpPr>
            <a:spLocks noChangeArrowheads="1" noTextEdit="1"/>
          </p:cNvSpPr>
          <p:nvPr>
            <p:ph type="sldImg"/>
          </p:nvPr>
        </p:nvSpPr>
        <p:spPr>
          <a:xfrm>
            <a:off x="990600" y="768350"/>
            <a:ext cx="5118100" cy="3838575"/>
          </a:xfrm>
          <a:ln/>
        </p:spPr>
      </p:sp>
      <p:sp>
        <p:nvSpPr>
          <p:cNvPr id="835587" name="Rectangle 3"/>
          <p:cNvSpPr>
            <a:spLocks noGrp="1" noChangeArrowheads="1"/>
          </p:cNvSpPr>
          <p:nvPr>
            <p:ph type="body" idx="1"/>
          </p:nvPr>
        </p:nvSpPr>
        <p:spPr/>
        <p:txBody>
          <a:bodyPr lIns="96131" tIns="48065" rIns="96131" bIns="48065"/>
          <a:lstStyle/>
          <a:p>
            <a:r>
              <a:rPr lang="en-GB"/>
              <a:t>Tobacco companies have commissioned a "scientific" study which claims that advertising does not impact on taking up smoking, it only impacts on brand choice. (This would be the only product for which this happens !)</a:t>
            </a:r>
          </a:p>
          <a:p>
            <a:r>
              <a:rPr lang="en-GB"/>
              <a:t>This is an example of manipulation of the terms of the dilemma (advertising for tobacco is not unethical)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77F59D-1FCF-4C09-B846-ECEE034857E0}" type="slidenum">
              <a:rPr lang="en-US"/>
              <a:pPr/>
              <a:t>19</a:t>
            </a:fld>
            <a:endParaRPr lang="en-US"/>
          </a:p>
        </p:txBody>
      </p:sp>
      <p:sp>
        <p:nvSpPr>
          <p:cNvPr id="837634" name="Rectangle 2"/>
          <p:cNvSpPr>
            <a:spLocks noChangeArrowheads="1" noTextEdit="1"/>
          </p:cNvSpPr>
          <p:nvPr>
            <p:ph type="sldImg"/>
          </p:nvPr>
        </p:nvSpPr>
        <p:spPr>
          <a:xfrm>
            <a:off x="990600" y="768350"/>
            <a:ext cx="5118100" cy="3838575"/>
          </a:xfrm>
          <a:ln/>
        </p:spPr>
      </p:sp>
      <p:sp>
        <p:nvSpPr>
          <p:cNvPr id="837635" name="Rectangle 3"/>
          <p:cNvSpPr>
            <a:spLocks noGrp="1" noChangeArrowheads="1"/>
          </p:cNvSpPr>
          <p:nvPr>
            <p:ph type="body" idx="1"/>
          </p:nvPr>
        </p:nvSpPr>
        <p:spPr/>
        <p:txBody>
          <a:bodyPr lIns="96131" tIns="48065" rIns="96131" bIns="48065"/>
          <a:lstStyle/>
          <a:p>
            <a:endParaRPr lang="ca-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3C3235-6ADD-4685-949C-E711E8CCC95E}" type="slidenum">
              <a:rPr lang="en-US"/>
              <a:pPr/>
              <a:t>20</a:t>
            </a:fld>
            <a:endParaRPr lang="en-US"/>
          </a:p>
        </p:txBody>
      </p:sp>
      <p:sp>
        <p:nvSpPr>
          <p:cNvPr id="841730" name="Rectangle 2"/>
          <p:cNvSpPr>
            <a:spLocks noChangeArrowheads="1" noTextEdit="1"/>
          </p:cNvSpPr>
          <p:nvPr>
            <p:ph type="sldImg"/>
          </p:nvPr>
        </p:nvSpPr>
        <p:spPr>
          <a:xfrm>
            <a:off x="990600" y="768350"/>
            <a:ext cx="5118100" cy="3838575"/>
          </a:xfrm>
          <a:ln/>
        </p:spPr>
      </p:sp>
      <p:sp>
        <p:nvSpPr>
          <p:cNvPr id="841731" name="Rectangle 3"/>
          <p:cNvSpPr>
            <a:spLocks noGrp="1" noChangeArrowheads="1"/>
          </p:cNvSpPr>
          <p:nvPr>
            <p:ph type="body" idx="1"/>
          </p:nvPr>
        </p:nvSpPr>
        <p:spPr/>
        <p:txBody>
          <a:bodyPr lIns="96131" tIns="48065" rIns="96131" bIns="48065"/>
          <a:lstStyle/>
          <a:p>
            <a:r>
              <a:rPr lang="en-US"/>
              <a:t>1.1 billion smoker today, 1.64 in 2025</a:t>
            </a:r>
          </a:p>
          <a:p>
            <a:endParaRPr lang="en-US"/>
          </a:p>
          <a:p>
            <a:endParaRPr lang="en-US"/>
          </a:p>
          <a:p>
            <a:r>
              <a:rPr lang="en-US"/>
              <a:t>death Toll:</a:t>
            </a:r>
          </a:p>
          <a:p>
            <a:r>
              <a:rPr lang="en-US"/>
              <a:t>Developed 2 to 3 from present to 2030</a:t>
            </a:r>
          </a:p>
          <a:p>
            <a:r>
              <a:rPr lang="en-US"/>
              <a:t>Developing 1 to 7 from present to 2030</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5813F-5923-4976-9861-62F5DC68932B}" type="slidenum">
              <a:rPr lang="en-US"/>
              <a:pPr/>
              <a:t>21</a:t>
            </a:fld>
            <a:endParaRPr lang="en-US"/>
          </a:p>
        </p:txBody>
      </p:sp>
      <p:sp>
        <p:nvSpPr>
          <p:cNvPr id="843778" name="Rectangle 2"/>
          <p:cNvSpPr>
            <a:spLocks noChangeArrowheads="1" noTextEdit="1"/>
          </p:cNvSpPr>
          <p:nvPr>
            <p:ph type="sldImg"/>
          </p:nvPr>
        </p:nvSpPr>
        <p:spPr>
          <a:xfrm>
            <a:off x="990600" y="768350"/>
            <a:ext cx="5118100" cy="3838575"/>
          </a:xfrm>
          <a:ln/>
        </p:spPr>
      </p:sp>
      <p:sp>
        <p:nvSpPr>
          <p:cNvPr id="843779" name="Rectangle 3"/>
          <p:cNvSpPr>
            <a:spLocks noGrp="1" noChangeArrowheads="1"/>
          </p:cNvSpPr>
          <p:nvPr>
            <p:ph type="body" idx="1"/>
          </p:nvPr>
        </p:nvSpPr>
        <p:spPr/>
        <p:txBody>
          <a:bodyPr lIns="96131" tIns="48065" rIns="96131" bIns="48065"/>
          <a:lstStyle/>
          <a:p>
            <a:r>
              <a:rPr lang="en-US"/>
              <a:t>1.1 billion smoker today, 1.64 in 2025</a:t>
            </a:r>
          </a:p>
          <a:p>
            <a:endParaRPr lang="en-US"/>
          </a:p>
          <a:p>
            <a:endParaRPr lang="en-US"/>
          </a:p>
          <a:p>
            <a:r>
              <a:rPr lang="en-US"/>
              <a:t>death Toll:</a:t>
            </a:r>
          </a:p>
          <a:p>
            <a:r>
              <a:rPr lang="en-US"/>
              <a:t>Developed 2 to 3 from present to 2030</a:t>
            </a:r>
          </a:p>
          <a:p>
            <a:r>
              <a:rPr lang="en-US"/>
              <a:t>Developing 1 to 7 from present to 2030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C61A1D-1859-4A57-818E-65E3B20F492C}" type="slidenum">
              <a:rPr lang="en-US"/>
              <a:pPr/>
              <a:t>22</a:t>
            </a:fld>
            <a:endParaRPr lang="en-US"/>
          </a:p>
        </p:txBody>
      </p:sp>
      <p:sp>
        <p:nvSpPr>
          <p:cNvPr id="845826" name="Rectangle 2"/>
          <p:cNvSpPr>
            <a:spLocks noChangeArrowheads="1" noTextEdit="1"/>
          </p:cNvSpPr>
          <p:nvPr>
            <p:ph type="sldImg"/>
          </p:nvPr>
        </p:nvSpPr>
        <p:spPr>
          <a:xfrm>
            <a:off x="990600" y="768350"/>
            <a:ext cx="5118100" cy="3838575"/>
          </a:xfrm>
          <a:ln/>
        </p:spPr>
      </p:sp>
      <p:sp>
        <p:nvSpPr>
          <p:cNvPr id="845827" name="Rectangle 3"/>
          <p:cNvSpPr>
            <a:spLocks noGrp="1" noChangeArrowheads="1"/>
          </p:cNvSpPr>
          <p:nvPr>
            <p:ph type="body" idx="1"/>
          </p:nvPr>
        </p:nvSpPr>
        <p:spPr/>
        <p:txBody>
          <a:bodyPr lIns="96131" tIns="48065" rIns="96131" bIns="48065"/>
          <a:lstStyle/>
          <a:p>
            <a:pPr>
              <a:spcBef>
                <a:spcPct val="0"/>
              </a:spcBef>
            </a:pPr>
            <a:r>
              <a:rPr lang="en-US"/>
              <a:t>First paragraph of the report of the committee of experts on Tobacco Industry Documents, published in July 2000 entitled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B3DF7-E742-4E2E-91CF-9549CDC08F97}" type="slidenum">
              <a:rPr lang="en-US"/>
              <a:pPr/>
              <a:t>23</a:t>
            </a:fld>
            <a:endParaRPr lang="en-US"/>
          </a:p>
        </p:txBody>
      </p:sp>
      <p:sp>
        <p:nvSpPr>
          <p:cNvPr id="847874" name="Rectangle 2"/>
          <p:cNvSpPr>
            <a:spLocks noChangeArrowheads="1" noTextEdit="1"/>
          </p:cNvSpPr>
          <p:nvPr>
            <p:ph type="sldImg"/>
          </p:nvPr>
        </p:nvSpPr>
        <p:spPr>
          <a:xfrm>
            <a:off x="990600" y="768350"/>
            <a:ext cx="5118100" cy="3838575"/>
          </a:xfrm>
          <a:ln/>
        </p:spPr>
      </p:sp>
      <p:sp>
        <p:nvSpPr>
          <p:cNvPr id="847875" name="Rectangle 3"/>
          <p:cNvSpPr>
            <a:spLocks noGrp="1" noChangeArrowheads="1"/>
          </p:cNvSpPr>
          <p:nvPr>
            <p:ph type="body" idx="1"/>
          </p:nvPr>
        </p:nvSpPr>
        <p:spPr/>
        <p:txBody>
          <a:bodyPr lIns="96131" tIns="48065" rIns="96131" bIns="48065"/>
          <a:lstStyle/>
          <a:p>
            <a:r>
              <a:rPr lang="fr-FR"/>
              <a:t>Manipulation of public opinion, of science, of the policy process, corruption, smuggling,…</a:t>
            </a: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55F78-F378-4037-9812-663085802E2B}" type="slidenum">
              <a:rPr lang="en-US"/>
              <a:pPr/>
              <a:t>3</a:t>
            </a:fld>
            <a:endParaRPr lang="en-US"/>
          </a:p>
        </p:txBody>
      </p:sp>
      <p:sp>
        <p:nvSpPr>
          <p:cNvPr id="809986" name="Rectangle 2"/>
          <p:cNvSpPr>
            <a:spLocks noChangeArrowheads="1" noTextEdit="1"/>
          </p:cNvSpPr>
          <p:nvPr>
            <p:ph type="sldImg"/>
          </p:nvPr>
        </p:nvSpPr>
        <p:spPr>
          <a:xfrm>
            <a:off x="990600" y="768350"/>
            <a:ext cx="5118100" cy="3838575"/>
          </a:xfrm>
          <a:ln/>
        </p:spPr>
      </p:sp>
      <p:sp>
        <p:nvSpPr>
          <p:cNvPr id="809987" name="Rectangle 3"/>
          <p:cNvSpPr>
            <a:spLocks noGrp="1" noChangeArrowheads="1"/>
          </p:cNvSpPr>
          <p:nvPr>
            <p:ph type="body" idx="1"/>
          </p:nvPr>
        </p:nvSpPr>
        <p:spPr/>
        <p:txBody>
          <a:bodyPr lIns="96131" tIns="48065" rIns="96131" bIns="48065"/>
          <a:lstStyle/>
          <a:p>
            <a:r>
              <a:rPr lang="en-US" sz="1400"/>
              <a:t>Do smokers like the consequences of smoking?</a:t>
            </a:r>
          </a:p>
          <a:p>
            <a:r>
              <a:rPr lang="en-US" sz="1400"/>
              <a:t>Do smokers like the process of smoking?</a:t>
            </a:r>
          </a:p>
          <a:p>
            <a:r>
              <a:rPr lang="en-US" sz="1400"/>
              <a:t>Where do these preferences come from?</a:t>
            </a:r>
            <a:endParaRPr lang="en-GB"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730AF-2E38-4D83-A768-6FAC1B38BB04}" type="slidenum">
              <a:rPr lang="en-US"/>
              <a:pPr/>
              <a:t>24</a:t>
            </a:fld>
            <a:endParaRPr lang="en-US"/>
          </a:p>
        </p:txBody>
      </p:sp>
      <p:sp>
        <p:nvSpPr>
          <p:cNvPr id="849922" name="Rectangle 2"/>
          <p:cNvSpPr>
            <a:spLocks noChangeArrowheads="1" noTextEdit="1"/>
          </p:cNvSpPr>
          <p:nvPr>
            <p:ph type="sldImg"/>
          </p:nvPr>
        </p:nvSpPr>
        <p:spPr>
          <a:xfrm>
            <a:off x="990600" y="768350"/>
            <a:ext cx="5118100" cy="3838575"/>
          </a:xfrm>
          <a:ln/>
        </p:spPr>
      </p:sp>
      <p:sp>
        <p:nvSpPr>
          <p:cNvPr id="849923" name="Rectangle 3"/>
          <p:cNvSpPr>
            <a:spLocks noGrp="1" noChangeArrowheads="1"/>
          </p:cNvSpPr>
          <p:nvPr>
            <p:ph type="body" idx="1"/>
          </p:nvPr>
        </p:nvSpPr>
        <p:spPr/>
        <p:txBody>
          <a:bodyPr lIns="96131" tIns="48065" rIns="96131" bIns="48065"/>
          <a:lstStyle/>
          <a:p>
            <a:endParaRPr lang="ca-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D0092-BF71-4234-A4F1-4F363AD8A70F}" type="slidenum">
              <a:rPr lang="en-US"/>
              <a:pPr/>
              <a:t>28</a:t>
            </a:fld>
            <a:endParaRPr lang="en-US"/>
          </a:p>
        </p:txBody>
      </p:sp>
      <p:sp>
        <p:nvSpPr>
          <p:cNvPr id="855042" name="Rectangle 2"/>
          <p:cNvSpPr>
            <a:spLocks noChangeArrowheads="1" noTextEdit="1"/>
          </p:cNvSpPr>
          <p:nvPr>
            <p:ph type="sldImg"/>
          </p:nvPr>
        </p:nvSpPr>
        <p:spPr>
          <a:xfrm>
            <a:off x="990600" y="768350"/>
            <a:ext cx="5118100" cy="3838575"/>
          </a:xfrm>
          <a:ln/>
        </p:spPr>
      </p:sp>
      <p:sp>
        <p:nvSpPr>
          <p:cNvPr id="855043" name="Rectangle 3"/>
          <p:cNvSpPr>
            <a:spLocks noGrp="1" noChangeArrowheads="1"/>
          </p:cNvSpPr>
          <p:nvPr>
            <p:ph type="body" idx="1"/>
          </p:nvPr>
        </p:nvSpPr>
        <p:spPr/>
        <p:txBody>
          <a:bodyPr lIns="96131" tIns="48065" rIns="96131" bIns="48065"/>
          <a:lstStyle/>
          <a:p>
            <a:r>
              <a:rPr lang="en-GB" b="1"/>
              <a:t>Sale</a:t>
            </a:r>
          </a:p>
          <a:p>
            <a:endParaRPr lang="en-GB" b="1"/>
          </a:p>
          <a:p>
            <a:r>
              <a:rPr lang="en-GB" b="1"/>
              <a:t>Advertisement</a:t>
            </a:r>
          </a:p>
          <a:p>
            <a:r>
              <a:rPr lang="en-GB" b="1"/>
              <a:t>I</a:t>
            </a:r>
            <a:r>
              <a:rPr lang="fr-FR" b="1"/>
              <a:t>s</a:t>
            </a:r>
            <a:r>
              <a:rPr lang="en-GB" b="1"/>
              <a:t> i</a:t>
            </a:r>
            <a:r>
              <a:rPr lang="fr-FR" b="1"/>
              <a:t>t</a:t>
            </a:r>
            <a:r>
              <a:rPr lang="en-GB" b="1"/>
              <a:t> ethical to persuade a person to take up a habit that might eventually kill that person?</a:t>
            </a:r>
            <a:endParaRPr lang="en-US"/>
          </a:p>
          <a:p>
            <a:endParaRPr lang="en-US"/>
          </a:p>
          <a:p>
            <a:r>
              <a:rPr lang="en-US" sz="1000"/>
              <a:t>Segmentation</a:t>
            </a:r>
          </a:p>
          <a:p>
            <a:r>
              <a:rPr lang="en-US" sz="1000"/>
              <a:t>Would you sell a dangerous product only to those who do not know it is dangerous?</a:t>
            </a:r>
          </a:p>
          <a:p>
            <a:endParaRPr lang="en-US" sz="1000"/>
          </a:p>
          <a:p>
            <a:r>
              <a:rPr lang="en-US" sz="1000"/>
              <a:t>Diversification</a:t>
            </a:r>
          </a:p>
          <a:p>
            <a:r>
              <a:rPr lang="en-US" sz="1000"/>
              <a:t>Can you mix socially good products with socially harmful products, what are the consequences?</a:t>
            </a:r>
          </a:p>
          <a:p>
            <a:endParaRPr lang="en-US" sz="1000"/>
          </a:p>
          <a:p>
            <a:r>
              <a:rPr lang="en-US" sz="1000"/>
              <a:t>Scientific Issues</a:t>
            </a:r>
          </a:p>
          <a:p>
            <a:r>
              <a:rPr lang="en-US" sz="1000"/>
              <a:t>I science about objectivity?</a:t>
            </a:r>
          </a:p>
          <a:p>
            <a:endParaRPr lang="en-US" sz="1000"/>
          </a:p>
          <a:p>
            <a:r>
              <a:rPr lang="en-US" sz="1000"/>
              <a:t>What attitude towards control activities? Passive or active, collaborative or competitive?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8B155D-7EB8-4ECC-AD2C-DB1E948633A2}" type="slidenum">
              <a:rPr lang="en-US"/>
              <a:pPr/>
              <a:t>4</a:t>
            </a:fld>
            <a:endParaRPr lang="en-US"/>
          </a:p>
        </p:txBody>
      </p:sp>
      <p:sp>
        <p:nvSpPr>
          <p:cNvPr id="812034" name="Rectangle 2"/>
          <p:cNvSpPr>
            <a:spLocks noChangeArrowheads="1" noTextEdit="1"/>
          </p:cNvSpPr>
          <p:nvPr>
            <p:ph type="sldImg"/>
          </p:nvPr>
        </p:nvSpPr>
        <p:spPr>
          <a:xfrm>
            <a:off x="992188" y="768350"/>
            <a:ext cx="5114925" cy="3836988"/>
          </a:xfrm>
          <a:ln/>
        </p:spPr>
      </p:sp>
      <p:sp>
        <p:nvSpPr>
          <p:cNvPr id="812035" name="Rectangle 3"/>
          <p:cNvSpPr>
            <a:spLocks noGrp="1" noChangeArrowheads="1"/>
          </p:cNvSpPr>
          <p:nvPr>
            <p:ph type="body" idx="1"/>
          </p:nvPr>
        </p:nvSpPr>
        <p:spPr/>
        <p:txBody>
          <a:bodyPr/>
          <a:lstStyle/>
          <a:p>
            <a:pPr>
              <a:spcBef>
                <a:spcPct val="0"/>
              </a:spcBef>
            </a:pPr>
            <a:endParaRPr lang="fr-FR" sz="2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2C6A4-2A87-4EA3-8BCC-D049FD6CDE31}" type="slidenum">
              <a:rPr lang="en-US"/>
              <a:pPr/>
              <a:t>5</a:t>
            </a:fld>
            <a:endParaRPr lang="en-US"/>
          </a:p>
        </p:txBody>
      </p:sp>
      <p:sp>
        <p:nvSpPr>
          <p:cNvPr id="814082" name="Rectangle 2"/>
          <p:cNvSpPr>
            <a:spLocks noChangeArrowheads="1" noTextEdit="1"/>
          </p:cNvSpPr>
          <p:nvPr>
            <p:ph type="sldImg"/>
          </p:nvPr>
        </p:nvSpPr>
        <p:spPr>
          <a:xfrm>
            <a:off x="990600" y="768350"/>
            <a:ext cx="5118100" cy="3838575"/>
          </a:xfrm>
          <a:ln/>
        </p:spPr>
      </p:sp>
      <p:sp>
        <p:nvSpPr>
          <p:cNvPr id="814083" name="Rectangle 3"/>
          <p:cNvSpPr>
            <a:spLocks noGrp="1" noChangeArrowheads="1"/>
          </p:cNvSpPr>
          <p:nvPr>
            <p:ph type="body" idx="1"/>
          </p:nvPr>
        </p:nvSpPr>
        <p:spPr/>
        <p:txBody>
          <a:bodyPr lIns="96131" tIns="48065" rIns="96131" bIns="48065"/>
          <a:lstStyle/>
          <a:p>
            <a:endParaRPr lang="en-US"/>
          </a:p>
          <a:p>
            <a:r>
              <a:rPr lang="en-US"/>
              <a:t>behavior motivated by the “reinforcing” effects of the psychological substance</a:t>
            </a:r>
          </a:p>
          <a:p>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59CBE-A9BB-4805-B2A0-330D91D96B49}" type="slidenum">
              <a:rPr lang="en-US"/>
              <a:pPr/>
              <a:t>6</a:t>
            </a:fld>
            <a:endParaRPr lang="en-US"/>
          </a:p>
        </p:txBody>
      </p:sp>
      <p:sp>
        <p:nvSpPr>
          <p:cNvPr id="816130" name="Rectangle 2"/>
          <p:cNvSpPr>
            <a:spLocks noChangeArrowheads="1" noTextEdit="1"/>
          </p:cNvSpPr>
          <p:nvPr>
            <p:ph type="sldImg"/>
          </p:nvPr>
        </p:nvSpPr>
        <p:spPr>
          <a:xfrm>
            <a:off x="990600" y="768350"/>
            <a:ext cx="5118100" cy="3838575"/>
          </a:xfrm>
          <a:ln/>
        </p:spPr>
      </p:sp>
      <p:sp>
        <p:nvSpPr>
          <p:cNvPr id="816131" name="Rectangle 3"/>
          <p:cNvSpPr>
            <a:spLocks noGrp="1" noChangeArrowheads="1"/>
          </p:cNvSpPr>
          <p:nvPr>
            <p:ph type="body" idx="1"/>
          </p:nvPr>
        </p:nvSpPr>
        <p:spPr/>
        <p:txBody>
          <a:bodyPr lIns="96131" tIns="48065" rIns="96131" bIns="48065"/>
          <a:lstStyle/>
          <a:p>
            <a:r>
              <a:rPr lang="en-GB"/>
              <a:t>Teenagers are typically thinking short term.</a:t>
            </a:r>
          </a:p>
          <a:p>
            <a:r>
              <a:rPr lang="en-GB"/>
              <a:t>There is little consciousness of the fact that it is addictive.</a:t>
            </a:r>
          </a:p>
          <a:p>
            <a:r>
              <a:rPr lang="en-GB"/>
              <a:t>Preferences on the processes are manipulated by advertisement.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997C6-26A2-4847-9BD7-9AC9E2E6B500}" type="slidenum">
              <a:rPr lang="en-US"/>
              <a:pPr/>
              <a:t>7</a:t>
            </a:fld>
            <a:endParaRPr lang="en-US"/>
          </a:p>
        </p:txBody>
      </p:sp>
      <p:sp>
        <p:nvSpPr>
          <p:cNvPr id="818178" name="Rectangle 2"/>
          <p:cNvSpPr>
            <a:spLocks noChangeArrowheads="1" noTextEdit="1"/>
          </p:cNvSpPr>
          <p:nvPr>
            <p:ph type="sldImg"/>
          </p:nvPr>
        </p:nvSpPr>
        <p:spPr>
          <a:xfrm>
            <a:off x="990600" y="768350"/>
            <a:ext cx="5118100" cy="3838575"/>
          </a:xfrm>
          <a:ln/>
        </p:spPr>
      </p:sp>
      <p:sp>
        <p:nvSpPr>
          <p:cNvPr id="818179" name="Rectangle 3"/>
          <p:cNvSpPr>
            <a:spLocks noGrp="1" noChangeArrowheads="1"/>
          </p:cNvSpPr>
          <p:nvPr>
            <p:ph type="body" idx="1"/>
          </p:nvPr>
        </p:nvSpPr>
        <p:spPr/>
        <p:txBody>
          <a:bodyPr lIns="96131" tIns="48065" rIns="96131" bIns="48065"/>
          <a:lstStyle/>
          <a:p>
            <a:r>
              <a:rPr lang="en-GB"/>
              <a:t>Teenagers are typically thinking short term.</a:t>
            </a:r>
          </a:p>
          <a:p>
            <a:r>
              <a:rPr lang="en-GB"/>
              <a:t>There is little consciousness of the fact that it is addictive.</a:t>
            </a:r>
          </a:p>
          <a:p>
            <a:r>
              <a:rPr lang="en-GB"/>
              <a:t>Preferences on the processes are manipulated by advertisement.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1C96E8-D0B5-4BE7-842D-3CC9493CBF91}" type="slidenum">
              <a:rPr lang="en-US"/>
              <a:pPr/>
              <a:t>9</a:t>
            </a:fld>
            <a:endParaRPr lang="en-US"/>
          </a:p>
        </p:txBody>
      </p:sp>
      <p:sp>
        <p:nvSpPr>
          <p:cNvPr id="821250" name="Rectangle 2"/>
          <p:cNvSpPr>
            <a:spLocks noChangeArrowheads="1" noTextEdit="1"/>
          </p:cNvSpPr>
          <p:nvPr>
            <p:ph type="sldImg"/>
          </p:nvPr>
        </p:nvSpPr>
        <p:spPr>
          <a:xfrm>
            <a:off x="990600" y="768350"/>
            <a:ext cx="5118100" cy="3838575"/>
          </a:xfrm>
          <a:ln/>
        </p:spPr>
      </p:sp>
      <p:sp>
        <p:nvSpPr>
          <p:cNvPr id="821251" name="Rectangle 3"/>
          <p:cNvSpPr>
            <a:spLocks noGrp="1" noChangeArrowheads="1"/>
          </p:cNvSpPr>
          <p:nvPr>
            <p:ph type="body" idx="1"/>
          </p:nvPr>
        </p:nvSpPr>
        <p:spPr/>
        <p:txBody>
          <a:bodyPr lIns="96131" tIns="48065" rIns="96131" bIns="48065"/>
          <a:lstStyle/>
          <a:p>
            <a:endParaRPr lang="ca-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AC0AD-B7A3-4315-B07E-0D07A16D7AE6}" type="slidenum">
              <a:rPr lang="en-US"/>
              <a:pPr/>
              <a:t>12</a:t>
            </a:fld>
            <a:endParaRPr lang="en-US"/>
          </a:p>
        </p:txBody>
      </p:sp>
      <p:sp>
        <p:nvSpPr>
          <p:cNvPr id="824322" name="Rectangle 2"/>
          <p:cNvSpPr>
            <a:spLocks noChangeArrowheads="1" noTextEdit="1"/>
          </p:cNvSpPr>
          <p:nvPr>
            <p:ph type="sldImg"/>
          </p:nvPr>
        </p:nvSpPr>
        <p:spPr>
          <a:xfrm>
            <a:off x="990600" y="768350"/>
            <a:ext cx="5118100" cy="3838575"/>
          </a:xfrm>
          <a:ln/>
        </p:spPr>
      </p:sp>
      <p:sp>
        <p:nvSpPr>
          <p:cNvPr id="824323" name="Rectangle 3"/>
          <p:cNvSpPr>
            <a:spLocks noGrp="1" noChangeArrowheads="1"/>
          </p:cNvSpPr>
          <p:nvPr>
            <p:ph type="body" idx="1"/>
          </p:nvPr>
        </p:nvSpPr>
        <p:spPr>
          <a:xfrm>
            <a:off x="946150" y="4862513"/>
            <a:ext cx="5207000" cy="4603750"/>
          </a:xfrm>
        </p:spPr>
        <p:txBody>
          <a:bodyPr lIns="99057" tIns="49528" rIns="99057" bIns="49528"/>
          <a:lstStyle/>
          <a:p>
            <a:r>
              <a:rPr lang="en-GB"/>
              <a:t>Methodological individualism</a:t>
            </a:r>
          </a:p>
          <a:p>
            <a:r>
              <a:rPr lang="en-GB"/>
              <a:t>Procedural/Axiological rationality (qualitative)</a:t>
            </a:r>
          </a:p>
          <a:p>
            <a:r>
              <a:rPr lang="en-GB"/>
              <a:t>Consequential/Instrumental/Utilitarian rationality (quantitative)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985229-708E-442C-9409-12363E911F09}" type="slidenum">
              <a:rPr lang="en-US"/>
              <a:pPr/>
              <a:t>13</a:t>
            </a:fld>
            <a:endParaRPr lang="en-US"/>
          </a:p>
        </p:txBody>
      </p:sp>
      <p:sp>
        <p:nvSpPr>
          <p:cNvPr id="826370" name="Rectangle 2"/>
          <p:cNvSpPr>
            <a:spLocks noChangeArrowheads="1" noTextEdit="1"/>
          </p:cNvSpPr>
          <p:nvPr>
            <p:ph type="sldImg"/>
          </p:nvPr>
        </p:nvSpPr>
        <p:spPr>
          <a:xfrm>
            <a:off x="990600" y="768350"/>
            <a:ext cx="5118100" cy="3838575"/>
          </a:xfrm>
          <a:ln/>
        </p:spPr>
      </p:sp>
      <p:sp>
        <p:nvSpPr>
          <p:cNvPr id="826371" name="Rectangle 3"/>
          <p:cNvSpPr>
            <a:spLocks noGrp="1" noChangeArrowheads="1"/>
          </p:cNvSpPr>
          <p:nvPr>
            <p:ph type="body" idx="1"/>
          </p:nvPr>
        </p:nvSpPr>
        <p:spPr>
          <a:xfrm>
            <a:off x="946150" y="4862513"/>
            <a:ext cx="5207000" cy="4603750"/>
          </a:xfrm>
        </p:spPr>
        <p:txBody>
          <a:bodyPr lIns="99057" tIns="49528" rIns="99057" bIns="49528"/>
          <a:lstStyle/>
          <a:p>
            <a:r>
              <a:rPr lang="en-GB"/>
              <a:t>Methodological individualism</a:t>
            </a:r>
          </a:p>
          <a:p>
            <a:r>
              <a:rPr lang="en-GB"/>
              <a:t>Procedural/Axiological rationality (qualitative)</a:t>
            </a:r>
          </a:p>
          <a:p>
            <a:r>
              <a:rPr lang="en-GB"/>
              <a:t>Consequential/Instrumental/Utilitarian rationality (quantitative)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spTree>
      <p:nvGrpSpPr>
        <p:cNvPr id="1" name=""/>
        <p:cNvGrpSpPr/>
        <p:nvPr/>
      </p:nvGrpSpPr>
      <p:grpSpPr>
        <a:xfrm>
          <a:off x="0" y="0"/>
          <a:ext cx="0" cy="0"/>
          <a:chOff x="0" y="0"/>
          <a:chExt cx="0" cy="0"/>
        </a:xfrm>
      </p:grpSpPr>
      <p:sp>
        <p:nvSpPr>
          <p:cNvPr id="32871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ca-ES"/>
          </a:p>
        </p:txBody>
      </p:sp>
      <p:sp>
        <p:nvSpPr>
          <p:cNvPr id="328712" name="Line 8"/>
          <p:cNvSpPr>
            <a:spLocks noChangeShapeType="1"/>
          </p:cNvSpPr>
          <p:nvPr userDrawn="1"/>
        </p:nvSpPr>
        <p:spPr bwMode="auto">
          <a:xfrm>
            <a:off x="1981200" y="3962400"/>
            <a:ext cx="6511925" cy="0"/>
          </a:xfrm>
          <a:prstGeom prst="line">
            <a:avLst/>
          </a:prstGeom>
          <a:noFill/>
          <a:ln w="19050">
            <a:solidFill>
              <a:schemeClr val="accent1"/>
            </a:solidFill>
            <a:round/>
            <a:headEnd/>
            <a:tailEnd/>
          </a:ln>
          <a:effectLst/>
        </p:spPr>
        <p:txBody>
          <a:bodyPr/>
          <a:lstStyle/>
          <a:p>
            <a:endParaRPr lang="ca-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número de diapositiva 3"/>
          <p:cNvSpPr>
            <a:spLocks noGrp="1"/>
          </p:cNvSpPr>
          <p:nvPr>
            <p:ph type="sldNum" sz="quarter" idx="10"/>
          </p:nvPr>
        </p:nvSpPr>
        <p:spPr/>
        <p:txBody>
          <a:bodyPr/>
          <a:lstStyle>
            <a:lvl1pPr>
              <a:defRPr/>
            </a:lvl1pPr>
          </a:lstStyle>
          <a:p>
            <a:fld id="{EC2C6AF4-F5A7-4431-94FC-215CDD133405}"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29400" y="277813"/>
            <a:ext cx="2057400" cy="5853112"/>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457200" y="277813"/>
            <a:ext cx="6019800" cy="5853112"/>
          </a:xfr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número de diapositiva 3"/>
          <p:cNvSpPr>
            <a:spLocks noGrp="1"/>
          </p:cNvSpPr>
          <p:nvPr>
            <p:ph type="sldNum" sz="quarter" idx="10"/>
          </p:nvPr>
        </p:nvSpPr>
        <p:spPr/>
        <p:txBody>
          <a:bodyPr/>
          <a:lstStyle>
            <a:lvl1pPr>
              <a:defRPr/>
            </a:lvl1pPr>
          </a:lstStyle>
          <a:p>
            <a:fld id="{FA845B50-6C10-420D-BC2E-AD571591C6E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número de diapositiva 3"/>
          <p:cNvSpPr>
            <a:spLocks noGrp="1"/>
          </p:cNvSpPr>
          <p:nvPr>
            <p:ph type="sldNum" sz="quarter" idx="10"/>
          </p:nvPr>
        </p:nvSpPr>
        <p:spPr/>
        <p:txBody>
          <a:bodyPr/>
          <a:lstStyle>
            <a:lvl1pPr>
              <a:defRPr/>
            </a:lvl1pPr>
          </a:lstStyle>
          <a:p>
            <a:fld id="{13853691-DF59-4CCC-89E2-016312C0EA4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els estils de text</a:t>
            </a:r>
          </a:p>
        </p:txBody>
      </p:sp>
      <p:sp>
        <p:nvSpPr>
          <p:cNvPr id="4" name="Contenidor de número de diapositiva 3"/>
          <p:cNvSpPr>
            <a:spLocks noGrp="1"/>
          </p:cNvSpPr>
          <p:nvPr>
            <p:ph type="sldNum" sz="quarter" idx="10"/>
          </p:nvPr>
        </p:nvSpPr>
        <p:spPr/>
        <p:txBody>
          <a:bodyPr/>
          <a:lstStyle>
            <a:lvl1pPr>
              <a:defRPr/>
            </a:lvl1pPr>
          </a:lstStyle>
          <a:p>
            <a:fld id="{C5B3A935-C19D-47B9-B775-E29D7124AC9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número de diapositiva 4"/>
          <p:cNvSpPr>
            <a:spLocks noGrp="1"/>
          </p:cNvSpPr>
          <p:nvPr>
            <p:ph type="sldNum" sz="quarter" idx="10"/>
          </p:nvPr>
        </p:nvSpPr>
        <p:spPr/>
        <p:txBody>
          <a:bodyPr/>
          <a:lstStyle>
            <a:lvl1pPr>
              <a:defRPr/>
            </a:lvl1pPr>
          </a:lstStyle>
          <a:p>
            <a:fld id="{2FD84AD4-7BE4-4E8A-94AA-93261B3E755A}"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número de diapositiva 6"/>
          <p:cNvSpPr>
            <a:spLocks noGrp="1"/>
          </p:cNvSpPr>
          <p:nvPr>
            <p:ph type="sldNum" sz="quarter" idx="10"/>
          </p:nvPr>
        </p:nvSpPr>
        <p:spPr/>
        <p:txBody>
          <a:bodyPr/>
          <a:lstStyle>
            <a:lvl1pPr>
              <a:defRPr/>
            </a:lvl1pPr>
          </a:lstStyle>
          <a:p>
            <a:fld id="{FF406AA6-CFDD-4274-8AF4-F7C26362088D}"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número de diapositiva 2"/>
          <p:cNvSpPr>
            <a:spLocks noGrp="1"/>
          </p:cNvSpPr>
          <p:nvPr>
            <p:ph type="sldNum" sz="quarter" idx="10"/>
          </p:nvPr>
        </p:nvSpPr>
        <p:spPr/>
        <p:txBody>
          <a:bodyPr/>
          <a:lstStyle>
            <a:lvl1pPr>
              <a:defRPr/>
            </a:lvl1pPr>
          </a:lstStyle>
          <a:p>
            <a:fld id="{84058AF8-AC39-4042-8549-E83A4292C858}"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número de diapositiva 1"/>
          <p:cNvSpPr>
            <a:spLocks noGrp="1"/>
          </p:cNvSpPr>
          <p:nvPr>
            <p:ph type="sldNum" sz="quarter" idx="10"/>
          </p:nvPr>
        </p:nvSpPr>
        <p:spPr/>
        <p:txBody>
          <a:bodyPr/>
          <a:lstStyle>
            <a:lvl1pPr>
              <a:defRPr/>
            </a:lvl1pPr>
          </a:lstStyle>
          <a:p>
            <a:fld id="{AFBA030B-2D0C-4859-87CD-4AC395FF429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
        <p:nvSpPr>
          <p:cNvPr id="5" name="Contenidor de número de diapositiva 4"/>
          <p:cNvSpPr>
            <a:spLocks noGrp="1"/>
          </p:cNvSpPr>
          <p:nvPr>
            <p:ph type="sldNum" sz="quarter" idx="10"/>
          </p:nvPr>
        </p:nvSpPr>
        <p:spPr/>
        <p:txBody>
          <a:bodyPr/>
          <a:lstStyle>
            <a:lvl1pPr>
              <a:defRPr/>
            </a:lvl1pPr>
          </a:lstStyle>
          <a:p>
            <a:fld id="{6E33665F-7C23-4966-8EF8-C11015F3651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
        <p:nvSpPr>
          <p:cNvPr id="5" name="Contenidor de número de diapositiva 4"/>
          <p:cNvSpPr>
            <a:spLocks noGrp="1"/>
          </p:cNvSpPr>
          <p:nvPr>
            <p:ph type="sldNum" sz="quarter" idx="10"/>
          </p:nvPr>
        </p:nvSpPr>
        <p:spPr/>
        <p:txBody>
          <a:bodyPr/>
          <a:lstStyle>
            <a:lvl1pPr>
              <a:defRPr/>
            </a:lvl1pPr>
          </a:lstStyle>
          <a:p>
            <a:fld id="{6B748150-D4C2-4108-A153-9E8EDE6F854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Cliquez pour modifier le style du titre</a:t>
            </a:r>
          </a:p>
        </p:txBody>
      </p:sp>
      <p:sp>
        <p:nvSpPr>
          <p:cNvPr id="32768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p>
        </p:txBody>
      </p:sp>
      <p:sp>
        <p:nvSpPr>
          <p:cNvPr id="32768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mj-lt"/>
              </a:defRPr>
            </a:lvl1pPr>
          </a:lstStyle>
          <a:p>
            <a:fld id="{292E8D72-7C80-416E-A61D-C16DCC0F641B}" type="slidenum">
              <a:rPr lang="en-US" altLang="en-US"/>
              <a:pPr/>
              <a:t>‹#›</a:t>
            </a:fld>
            <a:endParaRPr lang="en-US" altLang="en-US"/>
          </a:p>
        </p:txBody>
      </p:sp>
      <p:sp>
        <p:nvSpPr>
          <p:cNvPr id="32768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ca-ES"/>
          </a:p>
        </p:txBody>
      </p:sp>
      <p:sp>
        <p:nvSpPr>
          <p:cNvPr id="327688" name="Line 8"/>
          <p:cNvSpPr>
            <a:spLocks noChangeShapeType="1"/>
          </p:cNvSpPr>
          <p:nvPr/>
        </p:nvSpPr>
        <p:spPr bwMode="auto">
          <a:xfrm>
            <a:off x="468313" y="6381750"/>
            <a:ext cx="8229600" cy="0"/>
          </a:xfrm>
          <a:prstGeom prst="line">
            <a:avLst/>
          </a:prstGeom>
          <a:noFill/>
          <a:ln w="19050">
            <a:solidFill>
              <a:schemeClr val="accent1"/>
            </a:solidFill>
            <a:round/>
            <a:headEnd/>
            <a:tailEnd/>
          </a:ln>
          <a:effectLst/>
        </p:spPr>
        <p:txBody>
          <a:bodyPr/>
          <a:lstStyle/>
          <a:p>
            <a:endParaRPr lang="ca-E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ChangeArrowheads="1"/>
          </p:cNvSpPr>
          <p:nvPr>
            <p:ph type="title"/>
          </p:nvPr>
        </p:nvSpPr>
        <p:spPr bwMode="auto">
          <a:xfrm>
            <a:off x="714348" y="1714488"/>
            <a:ext cx="8174037" cy="1292225"/>
          </a:xfrm>
          <a:prstGeom prst="rect">
            <a:avLst/>
          </a:prstGeom>
          <a:noFill/>
          <a:ln>
            <a:miter lim="800000"/>
            <a:headEnd/>
            <a:tailEnd/>
          </a:ln>
        </p:spPr>
        <p:txBody>
          <a:bodyPr lIns="90000" tIns="46800" rIns="90000" bIns="46800" anchor="b"/>
          <a:lstStyle/>
          <a:p>
            <a:pPr marL="0" indent="0" defTabSz="449263">
              <a:lnSpc>
                <a:spcPct val="90000"/>
              </a:lnSpc>
              <a:spcBef>
                <a:spcPts val="12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solidFill>
                  <a:schemeClr val="tx2"/>
                </a:solidFill>
                <a:latin typeface="Garamond" pitchFamily="18" charset="0"/>
              </a:rPr>
              <a:t>Marketing Practices:</a:t>
            </a:r>
            <a:br>
              <a:rPr lang="en-US" sz="3600" b="1" dirty="0" smtClean="0">
                <a:solidFill>
                  <a:schemeClr val="tx2"/>
                </a:solidFill>
                <a:latin typeface="Garamond" pitchFamily="18" charset="0"/>
              </a:rPr>
            </a:br>
            <a:r>
              <a:rPr lang="en-US" sz="3600" b="1" dirty="0" smtClean="0">
                <a:solidFill>
                  <a:schemeClr val="tx2"/>
                </a:solidFill>
                <a:latin typeface="Garamond" pitchFamily="18" charset="0"/>
              </a:rPr>
              <a:t>Global Marketing of Tobacco Companies</a:t>
            </a:r>
            <a:endParaRPr lang="en-GB" sz="3600" b="1" dirty="0">
              <a:solidFill>
                <a:schemeClr val="tx2"/>
              </a:solidFill>
              <a:latin typeface="Garamond" pitchFamily="18" charset="0"/>
            </a:endParaRPr>
          </a:p>
        </p:txBody>
      </p:sp>
      <p:sp>
        <p:nvSpPr>
          <p:cNvPr id="867331" name="Rectangle 3"/>
          <p:cNvSpPr>
            <a:spLocks noChangeArrowheads="1"/>
          </p:cNvSpPr>
          <p:nvPr>
            <p:ph type="subTitle" idx="1"/>
          </p:nvPr>
        </p:nvSpPr>
        <p:spPr bwMode="auto">
          <a:xfrm>
            <a:off x="755650" y="4005263"/>
            <a:ext cx="7848600" cy="1957387"/>
          </a:xfrm>
          <a:prstGeom prst="rect">
            <a:avLst/>
          </a:prstGeom>
          <a:noFill/>
          <a:ln>
            <a:miter lim="800000"/>
            <a:headEnd/>
            <a:tailEnd/>
          </a:ln>
        </p:spPr>
        <p:txBody>
          <a:bodyPr lIns="90000" tIns="46800" rIns="90000" bIns="46800"/>
          <a:lstStyle/>
          <a:p>
            <a:pPr marL="0" indent="0" defTabSz="449263">
              <a:lnSpc>
                <a:spcPct val="90000"/>
              </a:lnSpc>
              <a:spcBef>
                <a:spcPts val="90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900" b="1" dirty="0" smtClean="0">
                <a:solidFill>
                  <a:schemeClr val="tx2"/>
                </a:solidFill>
                <a:latin typeface="Garamond" pitchFamily="18" charset="0"/>
              </a:rPr>
              <a:t> </a:t>
            </a:r>
            <a:endParaRPr lang="en-GB" sz="2900" b="1" dirty="0">
              <a:solidFill>
                <a:schemeClr val="tx2"/>
              </a:solidFill>
              <a:latin typeface="Garamond" pitchFamily="18" charset="0"/>
            </a:endParaRPr>
          </a:p>
          <a:p>
            <a:pPr marL="0" indent="0" defTabSz="449263">
              <a:lnSpc>
                <a:spcPct val="70000"/>
              </a:lnSpc>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900" b="1" dirty="0">
              <a:solidFill>
                <a:schemeClr val="tx2"/>
              </a:solidFill>
              <a:latin typeface="Garamond"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a:xfrm>
            <a:off x="323850" y="260350"/>
            <a:ext cx="8424863" cy="1414463"/>
          </a:xfrm>
        </p:spPr>
        <p:txBody>
          <a:bodyPr/>
          <a:lstStyle/>
          <a:p>
            <a:r>
              <a:rPr lang="en-US"/>
              <a:t>Tobacco as a Business</a:t>
            </a:r>
          </a:p>
        </p:txBody>
      </p:sp>
      <p:sp>
        <p:nvSpPr>
          <p:cNvPr id="822275" name="Text Box 3"/>
          <p:cNvSpPr txBox="1">
            <a:spLocks noChangeArrowheads="1"/>
          </p:cNvSpPr>
          <p:nvPr/>
        </p:nvSpPr>
        <p:spPr bwMode="auto">
          <a:xfrm>
            <a:off x="827088" y="1916113"/>
            <a:ext cx="7156450" cy="3441700"/>
          </a:xfrm>
          <a:prstGeom prst="rect">
            <a:avLst/>
          </a:prstGeom>
          <a:noFill/>
          <a:ln w="9525">
            <a:noFill/>
            <a:miter lim="800000"/>
            <a:headEnd/>
            <a:tailEnd/>
          </a:ln>
          <a:effectLst/>
        </p:spPr>
        <p:txBody>
          <a:bodyPr>
            <a:spAutoFit/>
          </a:bodyPr>
          <a:lstStyle/>
          <a:p>
            <a:pPr>
              <a:spcBef>
                <a:spcPct val="0"/>
              </a:spcBef>
            </a:pPr>
            <a:r>
              <a:rPr lang="en-US" sz="4400"/>
              <a:t>As a business, to which extent does Tobacco raise a dilemma?</a:t>
            </a:r>
          </a:p>
          <a:p>
            <a:pPr>
              <a:spcBef>
                <a:spcPct val="0"/>
              </a:spcBef>
            </a:pPr>
            <a:endParaRPr lang="en-US" sz="4400"/>
          </a:p>
          <a:p>
            <a:pPr>
              <a:spcBef>
                <a:spcPct val="0"/>
              </a:spcBef>
            </a:pPr>
            <a:r>
              <a:rPr lang="en-US" sz="4400"/>
              <a:t>And an ethical issue?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p:nvPr>
        </p:nvSpPr>
        <p:spPr>
          <a:xfrm>
            <a:off x="406400" y="228600"/>
            <a:ext cx="8432800" cy="1143000"/>
          </a:xfrm>
        </p:spPr>
        <p:txBody>
          <a:bodyPr/>
          <a:lstStyle/>
          <a:p>
            <a:r>
              <a:rPr lang="en-GB" sz="4000" b="1"/>
              <a:t>Tobacco is a “Good” Business!</a:t>
            </a:r>
            <a:endParaRPr lang="en-GB" b="1"/>
          </a:p>
        </p:txBody>
      </p:sp>
      <p:sp>
        <p:nvSpPr>
          <p:cNvPr id="827395" name="Rectangle 3"/>
          <p:cNvSpPr>
            <a:spLocks noGrp="1" noChangeArrowheads="1"/>
          </p:cNvSpPr>
          <p:nvPr>
            <p:ph type="body" idx="1"/>
          </p:nvPr>
        </p:nvSpPr>
        <p:spPr>
          <a:xfrm>
            <a:off x="609600" y="2209800"/>
            <a:ext cx="8077200" cy="3657600"/>
          </a:xfrm>
        </p:spPr>
        <p:txBody>
          <a:bodyPr/>
          <a:lstStyle/>
          <a:p>
            <a:pPr algn="ctr">
              <a:buFont typeface="Wingdings" pitchFamily="2" charset="2"/>
              <a:buNone/>
            </a:pPr>
            <a:r>
              <a:rPr lang="en-GB" b="1" i="1">
                <a:solidFill>
                  <a:schemeClr val="tx2"/>
                </a:solidFill>
              </a:rPr>
              <a:t>“I’ll tell you why I like the cigarette Business. It costs a penny to make. </a:t>
            </a:r>
            <a:br>
              <a:rPr lang="en-GB" b="1" i="1">
                <a:solidFill>
                  <a:schemeClr val="tx2"/>
                </a:solidFill>
              </a:rPr>
            </a:br>
            <a:r>
              <a:rPr lang="en-GB" b="1" i="1">
                <a:solidFill>
                  <a:schemeClr val="tx2"/>
                </a:solidFill>
              </a:rPr>
              <a:t>Sell it for a dollar; It’s addictive.</a:t>
            </a:r>
            <a:br>
              <a:rPr lang="en-GB" b="1" i="1">
                <a:solidFill>
                  <a:schemeClr val="tx2"/>
                </a:solidFill>
              </a:rPr>
            </a:br>
            <a:r>
              <a:rPr lang="en-GB" b="1" i="1">
                <a:solidFill>
                  <a:schemeClr val="tx2"/>
                </a:solidFill>
              </a:rPr>
              <a:t>And there is fantastic brand loyalty…”</a:t>
            </a:r>
          </a:p>
          <a:p>
            <a:pPr>
              <a:spcBef>
                <a:spcPct val="30000"/>
              </a:spcBef>
              <a:buFont typeface="Wingdings" pitchFamily="2" charset="2"/>
              <a:buNone/>
            </a:pPr>
            <a:endParaRPr lang="en-GB" sz="1500"/>
          </a:p>
          <a:p>
            <a:pPr algn="r">
              <a:spcBef>
                <a:spcPct val="30000"/>
              </a:spcBef>
              <a:buFont typeface="Wingdings" pitchFamily="2" charset="2"/>
              <a:buNone/>
            </a:pPr>
            <a:r>
              <a:rPr lang="en-GB" sz="1900"/>
              <a:t>Warren BUFFET,</a:t>
            </a:r>
            <a:r>
              <a:rPr lang="en-GB" sz="1500"/>
              <a:t> </a:t>
            </a:r>
          </a:p>
          <a:p>
            <a:pPr algn="r">
              <a:spcBef>
                <a:spcPct val="30000"/>
              </a:spcBef>
              <a:buFont typeface="Wingdings" pitchFamily="2" charset="2"/>
              <a:buNone/>
            </a:pPr>
            <a:r>
              <a:rPr lang="en-GB" sz="1500"/>
              <a:t>quoted in </a:t>
            </a:r>
            <a:r>
              <a:rPr lang="en-GB" sz="1500" i="1" u="sng"/>
              <a:t>Barbarians at the Gate, the story of the LBO RJR Nabisco</a:t>
            </a:r>
            <a:r>
              <a:rPr lang="en-GB" sz="1500" u="sng"/>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457200" y="661988"/>
            <a:ext cx="8229600" cy="755650"/>
          </a:xfrm>
        </p:spPr>
        <p:txBody>
          <a:bodyPr/>
          <a:lstStyle/>
          <a:p>
            <a:r>
              <a:rPr lang="en-US" b="1"/>
              <a:t>Business Point of View</a:t>
            </a:r>
            <a:endParaRPr lang="en-US" sz="2100">
              <a:solidFill>
                <a:schemeClr val="tx1"/>
              </a:solidFill>
              <a:latin typeface="Tahoma" pitchFamily="34" charset="0"/>
            </a:endParaRPr>
          </a:p>
        </p:txBody>
      </p:sp>
      <p:sp>
        <p:nvSpPr>
          <p:cNvPr id="823299" name="Text Box 3"/>
          <p:cNvSpPr txBox="1">
            <a:spLocks noChangeArrowheads="1"/>
          </p:cNvSpPr>
          <p:nvPr/>
        </p:nvSpPr>
        <p:spPr bwMode="auto">
          <a:xfrm>
            <a:off x="2771775" y="1989138"/>
            <a:ext cx="2209800" cy="701675"/>
          </a:xfrm>
          <a:prstGeom prst="rect">
            <a:avLst/>
          </a:prstGeom>
          <a:noFill/>
          <a:ln w="9525">
            <a:noFill/>
            <a:miter lim="800000"/>
            <a:headEnd/>
            <a:tailEnd/>
          </a:ln>
          <a:effectLst/>
        </p:spPr>
        <p:txBody>
          <a:bodyPr>
            <a:spAutoFit/>
          </a:bodyPr>
          <a:lstStyle/>
          <a:p>
            <a:pPr algn="l">
              <a:spcBef>
                <a:spcPct val="0"/>
              </a:spcBef>
            </a:pPr>
            <a:r>
              <a:rPr lang="en-US" sz="2000"/>
              <a:t>Producing &amp; selling tobacco</a:t>
            </a:r>
            <a:endParaRPr lang="en-US" sz="2800"/>
          </a:p>
        </p:txBody>
      </p:sp>
      <p:sp>
        <p:nvSpPr>
          <p:cNvPr id="823300" name="Text Box 4"/>
          <p:cNvSpPr txBox="1">
            <a:spLocks noChangeArrowheads="1"/>
          </p:cNvSpPr>
          <p:nvPr/>
        </p:nvSpPr>
        <p:spPr bwMode="auto">
          <a:xfrm>
            <a:off x="3505200" y="3733800"/>
            <a:ext cx="2362200" cy="822325"/>
          </a:xfrm>
          <a:prstGeom prst="rect">
            <a:avLst/>
          </a:prstGeom>
          <a:noFill/>
          <a:ln w="9525">
            <a:noFill/>
            <a:miter lim="800000"/>
            <a:headEnd/>
            <a:tailEnd/>
          </a:ln>
          <a:effectLst/>
        </p:spPr>
        <p:txBody>
          <a:bodyPr>
            <a:spAutoFit/>
          </a:bodyPr>
          <a:lstStyle/>
          <a:p>
            <a:pPr algn="l">
              <a:lnSpc>
                <a:spcPct val="120000"/>
              </a:lnSpc>
              <a:spcBef>
                <a:spcPct val="0"/>
              </a:spcBef>
            </a:pPr>
            <a:r>
              <a:rPr lang="en-US" sz="2000"/>
              <a:t>Not producing &amp; selling tobacco</a:t>
            </a:r>
          </a:p>
        </p:txBody>
      </p:sp>
      <p:sp>
        <p:nvSpPr>
          <p:cNvPr id="823301" name="Text Box 5"/>
          <p:cNvSpPr txBox="1">
            <a:spLocks noChangeArrowheads="1"/>
          </p:cNvSpPr>
          <p:nvPr/>
        </p:nvSpPr>
        <p:spPr bwMode="auto">
          <a:xfrm>
            <a:off x="6934200" y="3810000"/>
            <a:ext cx="1752600" cy="1006475"/>
          </a:xfrm>
          <a:prstGeom prst="rect">
            <a:avLst/>
          </a:prstGeom>
          <a:noFill/>
          <a:ln w="9525">
            <a:noFill/>
            <a:miter lim="800000"/>
            <a:headEnd/>
            <a:tailEnd/>
          </a:ln>
          <a:effectLst/>
        </p:spPr>
        <p:txBody>
          <a:bodyPr>
            <a:spAutoFit/>
          </a:bodyPr>
          <a:lstStyle/>
          <a:p>
            <a:pPr>
              <a:spcBef>
                <a:spcPct val="0"/>
              </a:spcBef>
            </a:pPr>
            <a:r>
              <a:rPr lang="en-US" sz="2000"/>
              <a:t>Business</a:t>
            </a:r>
          </a:p>
          <a:p>
            <a:pPr>
              <a:spcBef>
                <a:spcPct val="0"/>
              </a:spcBef>
            </a:pPr>
            <a:r>
              <a:rPr lang="en-US" sz="2000"/>
              <a:t>Consequence </a:t>
            </a:r>
          </a:p>
          <a:p>
            <a:pPr>
              <a:spcBef>
                <a:spcPct val="0"/>
              </a:spcBef>
            </a:pPr>
            <a:endParaRPr lang="en-US" sz="2000"/>
          </a:p>
        </p:txBody>
      </p:sp>
      <p:grpSp>
        <p:nvGrpSpPr>
          <p:cNvPr id="823302" name="Group 6"/>
          <p:cNvGrpSpPr>
            <a:grpSpLocks/>
          </p:cNvGrpSpPr>
          <p:nvPr/>
        </p:nvGrpSpPr>
        <p:grpSpPr bwMode="auto">
          <a:xfrm>
            <a:off x="1295400" y="2514600"/>
            <a:ext cx="4972050" cy="930275"/>
            <a:chOff x="2762" y="1817"/>
            <a:chExt cx="341" cy="358"/>
          </a:xfrm>
        </p:grpSpPr>
        <p:sp>
          <p:nvSpPr>
            <p:cNvPr id="823303" name="Freeform 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CC00"/>
            </a:solidFill>
            <a:ln w="28575">
              <a:solidFill>
                <a:srgbClr val="FFFF00"/>
              </a:solidFill>
              <a:round/>
              <a:headEnd/>
              <a:tailEnd/>
            </a:ln>
          </p:spPr>
          <p:txBody>
            <a:bodyPr/>
            <a:lstStyle/>
            <a:p>
              <a:endParaRPr lang="ca-ES"/>
            </a:p>
          </p:txBody>
        </p:sp>
        <p:sp>
          <p:nvSpPr>
            <p:cNvPr id="823304" name="Freeform 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rgbClr val="FFCC00"/>
            </a:solidFill>
            <a:ln w="28575">
              <a:solidFill>
                <a:srgbClr val="FFFF00"/>
              </a:solidFill>
              <a:round/>
              <a:headEnd/>
              <a:tailEnd/>
            </a:ln>
          </p:spPr>
          <p:txBody>
            <a:bodyPr/>
            <a:lstStyle/>
            <a:p>
              <a:endParaRPr lang="ca-ES"/>
            </a:p>
          </p:txBody>
        </p:sp>
      </p:grpSp>
      <p:grpSp>
        <p:nvGrpSpPr>
          <p:cNvPr id="823305" name="Group 9"/>
          <p:cNvGrpSpPr>
            <a:grpSpLocks/>
          </p:cNvGrpSpPr>
          <p:nvPr/>
        </p:nvGrpSpPr>
        <p:grpSpPr bwMode="auto">
          <a:xfrm>
            <a:off x="1295400" y="3429000"/>
            <a:ext cx="4876800" cy="914400"/>
            <a:chOff x="2762" y="2160"/>
            <a:chExt cx="371" cy="355"/>
          </a:xfrm>
        </p:grpSpPr>
        <p:sp>
          <p:nvSpPr>
            <p:cNvPr id="823306" name="Freeform 1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a:solidFill>
                <a:srgbClr val="FFCC00"/>
              </a:solidFill>
              <a:round/>
              <a:headEnd/>
              <a:tailEnd/>
            </a:ln>
          </p:spPr>
          <p:txBody>
            <a:bodyPr/>
            <a:lstStyle/>
            <a:p>
              <a:endParaRPr lang="ca-ES"/>
            </a:p>
          </p:txBody>
        </p:sp>
        <p:sp>
          <p:nvSpPr>
            <p:cNvPr id="823307" name="Freeform 1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rgbClr val="FFFF00"/>
            </a:solidFill>
            <a:ln w="31750">
              <a:solidFill>
                <a:srgbClr val="FFCC00"/>
              </a:solidFill>
              <a:round/>
              <a:headEnd/>
              <a:tailEnd/>
            </a:ln>
          </p:spPr>
          <p:txBody>
            <a:bodyPr/>
            <a:lstStyle/>
            <a:p>
              <a:endParaRPr lang="ca-ES"/>
            </a:p>
          </p:txBody>
        </p:sp>
      </p:grpSp>
      <p:sp>
        <p:nvSpPr>
          <p:cNvPr id="823308" name="Text Box 12"/>
          <p:cNvSpPr txBox="1">
            <a:spLocks noChangeArrowheads="1"/>
          </p:cNvSpPr>
          <p:nvPr/>
        </p:nvSpPr>
        <p:spPr bwMode="auto">
          <a:xfrm>
            <a:off x="6858000" y="2209800"/>
            <a:ext cx="1676400" cy="701675"/>
          </a:xfrm>
          <a:prstGeom prst="rect">
            <a:avLst/>
          </a:prstGeom>
          <a:noFill/>
          <a:ln w="9525">
            <a:noFill/>
            <a:miter lim="800000"/>
            <a:headEnd/>
            <a:tailEnd/>
          </a:ln>
          <a:effectLst/>
        </p:spPr>
        <p:txBody>
          <a:bodyPr>
            <a:spAutoFit/>
          </a:bodyPr>
          <a:lstStyle/>
          <a:p>
            <a:pPr>
              <a:spcBef>
                <a:spcPct val="0"/>
              </a:spcBef>
            </a:pPr>
            <a:r>
              <a:rPr lang="en-US" sz="2000"/>
              <a:t>Business</a:t>
            </a:r>
          </a:p>
          <a:p>
            <a:pPr>
              <a:spcBef>
                <a:spcPct val="0"/>
              </a:spcBef>
            </a:pPr>
            <a:r>
              <a:rPr lang="en-US" sz="2000"/>
              <a:t>Consequence</a:t>
            </a:r>
          </a:p>
        </p:txBody>
      </p:sp>
      <p:sp>
        <p:nvSpPr>
          <p:cNvPr id="823309" name="Text Box 13"/>
          <p:cNvSpPr txBox="1">
            <a:spLocks noChangeArrowheads="1"/>
          </p:cNvSpPr>
          <p:nvPr/>
        </p:nvSpPr>
        <p:spPr bwMode="auto">
          <a:xfrm>
            <a:off x="0" y="5589588"/>
            <a:ext cx="9144000" cy="457200"/>
          </a:xfrm>
          <a:prstGeom prst="rect">
            <a:avLst/>
          </a:prstGeom>
          <a:noFill/>
          <a:ln w="9525">
            <a:noFill/>
            <a:miter lim="800000"/>
            <a:headEnd/>
            <a:tailEnd/>
          </a:ln>
          <a:effectLst/>
        </p:spPr>
        <p:txBody>
          <a:bodyPr>
            <a:spAutoFit/>
          </a:bodyPr>
          <a:lstStyle/>
          <a:p>
            <a:pPr>
              <a:spcBef>
                <a:spcPct val="0"/>
              </a:spcBef>
              <a:buFont typeface="Wingdings" pitchFamily="2" charset="2"/>
              <a:buNone/>
            </a:pPr>
            <a:r>
              <a:rPr lang="en-GB" sz="2400" i="1"/>
              <a:t>Do you see any ethical dilemma here?</a:t>
            </a:r>
          </a:p>
        </p:txBody>
      </p:sp>
      <p:grpSp>
        <p:nvGrpSpPr>
          <p:cNvPr id="823310" name="Group 14"/>
          <p:cNvGrpSpPr>
            <a:grpSpLocks/>
          </p:cNvGrpSpPr>
          <p:nvPr/>
        </p:nvGrpSpPr>
        <p:grpSpPr bwMode="auto">
          <a:xfrm>
            <a:off x="623888" y="2362200"/>
            <a:ext cx="212725" cy="174625"/>
            <a:chOff x="2579" y="1864"/>
            <a:chExt cx="83" cy="69"/>
          </a:xfrm>
        </p:grpSpPr>
        <p:sp>
          <p:nvSpPr>
            <p:cNvPr id="823311" name="Freeform 15"/>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23312" name="Freeform 16"/>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nvGrpSpPr>
          <p:cNvPr id="823313" name="Group 17"/>
          <p:cNvGrpSpPr>
            <a:grpSpLocks/>
          </p:cNvGrpSpPr>
          <p:nvPr/>
        </p:nvGrpSpPr>
        <p:grpSpPr bwMode="auto">
          <a:xfrm>
            <a:off x="2700338" y="4797425"/>
            <a:ext cx="2965450" cy="546100"/>
            <a:chOff x="897" y="2841"/>
            <a:chExt cx="2354" cy="342"/>
          </a:xfrm>
        </p:grpSpPr>
        <p:sp>
          <p:nvSpPr>
            <p:cNvPr id="823314" name="Freeform 18"/>
            <p:cNvSpPr>
              <a:spLocks noChangeArrowheads="1"/>
            </p:cNvSpPr>
            <p:nvPr/>
          </p:nvSpPr>
          <p:spPr bwMode="auto">
            <a:xfrm>
              <a:off x="897" y="2841"/>
              <a:ext cx="2354" cy="56"/>
            </a:xfrm>
            <a:custGeom>
              <a:avLst/>
              <a:gdLst/>
              <a:ahLst/>
              <a:cxnLst>
                <a:cxn ang="0">
                  <a:pos x="10380" y="0"/>
                </a:cxn>
                <a:cxn ang="0">
                  <a:pos x="9514" y="121"/>
                </a:cxn>
                <a:cxn ang="0">
                  <a:pos x="6057" y="121"/>
                </a:cxn>
                <a:cxn ang="0">
                  <a:pos x="5190" y="246"/>
                </a:cxn>
                <a:cxn ang="0">
                  <a:pos x="4324" y="121"/>
                </a:cxn>
                <a:cxn ang="0">
                  <a:pos x="867" y="121"/>
                </a:cxn>
                <a:cxn ang="0">
                  <a:pos x="0" y="0"/>
                </a:cxn>
              </a:cxnLst>
              <a:rect l="0" t="0" r="r" b="b"/>
              <a:pathLst>
                <a:path w="10381" h="247">
                  <a:moveTo>
                    <a:pt x="10380" y="0"/>
                  </a:moveTo>
                  <a:cubicBezTo>
                    <a:pt x="10380" y="61"/>
                    <a:pt x="9949" y="121"/>
                    <a:pt x="9514" y="121"/>
                  </a:cubicBezTo>
                  <a:lnTo>
                    <a:pt x="6057" y="121"/>
                  </a:lnTo>
                  <a:cubicBezTo>
                    <a:pt x="5623" y="121"/>
                    <a:pt x="5190" y="184"/>
                    <a:pt x="5190" y="246"/>
                  </a:cubicBezTo>
                  <a:cubicBezTo>
                    <a:pt x="5190" y="184"/>
                    <a:pt x="4758" y="121"/>
                    <a:pt x="4324" y="121"/>
                  </a:cubicBezTo>
                  <a:lnTo>
                    <a:pt x="867" y="121"/>
                  </a:lnTo>
                  <a:cubicBezTo>
                    <a:pt x="432" y="121"/>
                    <a:pt x="0" y="61"/>
                    <a:pt x="0" y="0"/>
                  </a:cubicBezTo>
                </a:path>
              </a:pathLst>
            </a:custGeom>
            <a:noFill/>
            <a:ln w="9360">
              <a:solidFill>
                <a:srgbClr val="000000"/>
              </a:solidFill>
              <a:round/>
              <a:headEnd/>
              <a:tailEnd/>
            </a:ln>
          </p:spPr>
          <p:txBody>
            <a:bodyPr/>
            <a:lstStyle/>
            <a:p>
              <a:endParaRPr lang="ca-ES"/>
            </a:p>
          </p:txBody>
        </p:sp>
        <p:grpSp>
          <p:nvGrpSpPr>
            <p:cNvPr id="823315" name="Group 19"/>
            <p:cNvGrpSpPr>
              <a:grpSpLocks/>
            </p:cNvGrpSpPr>
            <p:nvPr/>
          </p:nvGrpSpPr>
          <p:grpSpPr bwMode="auto">
            <a:xfrm>
              <a:off x="1346" y="2932"/>
              <a:ext cx="1596" cy="251"/>
              <a:chOff x="1346" y="2932"/>
              <a:chExt cx="1596" cy="251"/>
            </a:xfrm>
          </p:grpSpPr>
          <p:sp>
            <p:nvSpPr>
              <p:cNvPr id="823316" name="AutoShape 20"/>
              <p:cNvSpPr>
                <a:spLocks noChangeArrowheads="1"/>
              </p:cNvSpPr>
              <p:nvPr/>
            </p:nvSpPr>
            <p:spPr bwMode="auto">
              <a:xfrm>
                <a:off x="1346" y="2932"/>
                <a:ext cx="1596" cy="93"/>
              </a:xfrm>
              <a:prstGeom prst="roundRect">
                <a:avLst>
                  <a:gd name="adj" fmla="val 1083"/>
                </a:avLst>
              </a:prstGeom>
              <a:noFill/>
              <a:ln w="9525">
                <a:noFill/>
                <a:round/>
                <a:headEnd/>
                <a:tailEnd/>
              </a:ln>
            </p:spPr>
            <p:txBody>
              <a:bodyPr wrap="none" anchor="ctr"/>
              <a:lstStyle/>
              <a:p>
                <a:endParaRPr lang="ca-ES"/>
              </a:p>
            </p:txBody>
          </p:sp>
          <p:grpSp>
            <p:nvGrpSpPr>
              <p:cNvPr id="823317" name="Group 21"/>
              <p:cNvGrpSpPr>
                <a:grpSpLocks/>
              </p:cNvGrpSpPr>
              <p:nvPr/>
            </p:nvGrpSpPr>
            <p:grpSpPr bwMode="auto">
              <a:xfrm>
                <a:off x="1346" y="2932"/>
                <a:ext cx="1592" cy="251"/>
                <a:chOff x="1346" y="2932"/>
                <a:chExt cx="1592" cy="251"/>
              </a:xfrm>
            </p:grpSpPr>
            <p:sp>
              <p:nvSpPr>
                <p:cNvPr id="823318" name="AutoShape 22"/>
                <p:cNvSpPr>
                  <a:spLocks noChangeArrowheads="1"/>
                </p:cNvSpPr>
                <p:nvPr/>
              </p:nvSpPr>
              <p:spPr bwMode="auto">
                <a:xfrm>
                  <a:off x="1346" y="2932"/>
                  <a:ext cx="1592" cy="89"/>
                </a:xfrm>
                <a:prstGeom prst="roundRect">
                  <a:avLst>
                    <a:gd name="adj" fmla="val 1134"/>
                  </a:avLst>
                </a:prstGeom>
                <a:noFill/>
                <a:ln w="9525">
                  <a:noFill/>
                  <a:round/>
                  <a:headEnd/>
                  <a:tailEnd/>
                </a:ln>
              </p:spPr>
              <p:txBody>
                <a:bodyPr wrap="none" anchor="ctr"/>
                <a:lstStyle/>
                <a:p>
                  <a:endParaRPr lang="ca-ES"/>
                </a:p>
              </p:txBody>
            </p:sp>
            <p:grpSp>
              <p:nvGrpSpPr>
                <p:cNvPr id="823319" name="Group 23"/>
                <p:cNvGrpSpPr>
                  <a:grpSpLocks/>
                </p:cNvGrpSpPr>
                <p:nvPr/>
              </p:nvGrpSpPr>
              <p:grpSpPr bwMode="auto">
                <a:xfrm>
                  <a:off x="1346" y="2932"/>
                  <a:ext cx="1590" cy="251"/>
                  <a:chOff x="1346" y="2932"/>
                  <a:chExt cx="1590" cy="251"/>
                </a:xfrm>
              </p:grpSpPr>
              <p:sp>
                <p:nvSpPr>
                  <p:cNvPr id="823320" name="AutoShape 24"/>
                  <p:cNvSpPr>
                    <a:spLocks noChangeArrowheads="1"/>
                  </p:cNvSpPr>
                  <p:nvPr/>
                </p:nvSpPr>
                <p:spPr bwMode="auto">
                  <a:xfrm>
                    <a:off x="1346" y="2932"/>
                    <a:ext cx="1590" cy="87"/>
                  </a:xfrm>
                  <a:prstGeom prst="roundRect">
                    <a:avLst>
                      <a:gd name="adj" fmla="val 1162"/>
                    </a:avLst>
                  </a:prstGeom>
                  <a:noFill/>
                  <a:ln w="9525">
                    <a:noFill/>
                    <a:round/>
                    <a:headEnd/>
                    <a:tailEnd/>
                  </a:ln>
                </p:spPr>
                <p:txBody>
                  <a:bodyPr wrap="none" anchor="ctr"/>
                  <a:lstStyle/>
                  <a:p>
                    <a:endParaRPr lang="ca-ES"/>
                  </a:p>
                </p:txBody>
              </p:sp>
              <p:grpSp>
                <p:nvGrpSpPr>
                  <p:cNvPr id="823321" name="Group 25"/>
                  <p:cNvGrpSpPr>
                    <a:grpSpLocks/>
                  </p:cNvGrpSpPr>
                  <p:nvPr/>
                </p:nvGrpSpPr>
                <p:grpSpPr bwMode="auto">
                  <a:xfrm>
                    <a:off x="1346" y="2932"/>
                    <a:ext cx="1588" cy="251"/>
                    <a:chOff x="1346" y="2932"/>
                    <a:chExt cx="1588" cy="251"/>
                  </a:xfrm>
                </p:grpSpPr>
                <p:sp>
                  <p:nvSpPr>
                    <p:cNvPr id="823322" name="AutoShape 26"/>
                    <p:cNvSpPr>
                      <a:spLocks noChangeArrowheads="1"/>
                    </p:cNvSpPr>
                    <p:nvPr/>
                  </p:nvSpPr>
                  <p:spPr bwMode="auto">
                    <a:xfrm>
                      <a:off x="1346" y="2932"/>
                      <a:ext cx="1588" cy="86"/>
                    </a:xfrm>
                    <a:prstGeom prst="roundRect">
                      <a:avLst>
                        <a:gd name="adj" fmla="val 1162"/>
                      </a:avLst>
                    </a:prstGeom>
                    <a:noFill/>
                    <a:ln w="9525">
                      <a:noFill/>
                      <a:round/>
                      <a:headEnd/>
                      <a:tailEnd/>
                    </a:ln>
                  </p:spPr>
                  <p:txBody>
                    <a:bodyPr wrap="none" anchor="ctr"/>
                    <a:lstStyle/>
                    <a:p>
                      <a:endParaRPr lang="ca-ES"/>
                    </a:p>
                  </p:txBody>
                </p:sp>
                <p:grpSp>
                  <p:nvGrpSpPr>
                    <p:cNvPr id="823323" name="Group 27"/>
                    <p:cNvGrpSpPr>
                      <a:grpSpLocks/>
                    </p:cNvGrpSpPr>
                    <p:nvPr/>
                  </p:nvGrpSpPr>
                  <p:grpSpPr bwMode="auto">
                    <a:xfrm>
                      <a:off x="1346" y="2932"/>
                      <a:ext cx="1586" cy="251"/>
                      <a:chOff x="1346" y="2932"/>
                      <a:chExt cx="1586" cy="251"/>
                    </a:xfrm>
                  </p:grpSpPr>
                  <p:sp>
                    <p:nvSpPr>
                      <p:cNvPr id="823324" name="AutoShape 28"/>
                      <p:cNvSpPr>
                        <a:spLocks noChangeArrowheads="1"/>
                      </p:cNvSpPr>
                      <p:nvPr/>
                    </p:nvSpPr>
                    <p:spPr bwMode="auto">
                      <a:xfrm>
                        <a:off x="1346" y="2932"/>
                        <a:ext cx="1586" cy="85"/>
                      </a:xfrm>
                      <a:prstGeom prst="roundRect">
                        <a:avLst>
                          <a:gd name="adj" fmla="val 1190"/>
                        </a:avLst>
                      </a:prstGeom>
                      <a:noFill/>
                      <a:ln w="9525">
                        <a:noFill/>
                        <a:round/>
                        <a:headEnd/>
                        <a:tailEnd/>
                      </a:ln>
                    </p:spPr>
                    <p:txBody>
                      <a:bodyPr wrap="none" anchor="ctr"/>
                      <a:lstStyle/>
                      <a:p>
                        <a:endParaRPr lang="ca-ES"/>
                      </a:p>
                    </p:txBody>
                  </p:sp>
                  <p:sp>
                    <p:nvSpPr>
                      <p:cNvPr id="823325" name="AutoShape 29"/>
                      <p:cNvSpPr>
                        <a:spLocks noChangeArrowheads="1"/>
                      </p:cNvSpPr>
                      <p:nvPr/>
                    </p:nvSpPr>
                    <p:spPr bwMode="auto">
                      <a:xfrm>
                        <a:off x="1393" y="2932"/>
                        <a:ext cx="1492" cy="251"/>
                      </a:xfrm>
                      <a:prstGeom prst="roundRect">
                        <a:avLst>
                          <a:gd name="adj" fmla="val 1190"/>
                        </a:avLst>
                      </a:prstGeom>
                      <a:noFill/>
                      <a:ln w="9525">
                        <a:noFill/>
                        <a:round/>
                        <a:headEnd/>
                        <a:tailEnd/>
                      </a:ln>
                    </p:spPr>
                    <p:txBody>
                      <a:bodyPr wrap="none"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Ethical analysis</a:t>
                        </a:r>
                      </a:p>
                    </p:txBody>
                  </p:sp>
                </p:grpSp>
              </p:grpSp>
            </p:grpSp>
          </p:grpSp>
        </p:grpSp>
      </p:grpSp>
      <p:grpSp>
        <p:nvGrpSpPr>
          <p:cNvPr id="823326" name="Group 30"/>
          <p:cNvGrpSpPr>
            <a:grpSpLocks/>
          </p:cNvGrpSpPr>
          <p:nvPr/>
        </p:nvGrpSpPr>
        <p:grpSpPr bwMode="auto">
          <a:xfrm>
            <a:off x="5773738" y="4791075"/>
            <a:ext cx="3159125" cy="541338"/>
            <a:chOff x="3319" y="2836"/>
            <a:chExt cx="1990" cy="341"/>
          </a:xfrm>
        </p:grpSpPr>
        <p:sp>
          <p:nvSpPr>
            <p:cNvPr id="823327" name="Freeform 31"/>
            <p:cNvSpPr>
              <a:spLocks noChangeArrowheads="1"/>
            </p:cNvSpPr>
            <p:nvPr/>
          </p:nvSpPr>
          <p:spPr bwMode="auto">
            <a:xfrm>
              <a:off x="3502" y="2836"/>
              <a:ext cx="1524" cy="55"/>
            </a:xfrm>
            <a:custGeom>
              <a:avLst/>
              <a:gdLst/>
              <a:ahLst/>
              <a:cxnLst>
                <a:cxn ang="0">
                  <a:pos x="6720" y="0"/>
                </a:cxn>
                <a:cxn ang="0">
                  <a:pos x="6159" y="121"/>
                </a:cxn>
                <a:cxn ang="0">
                  <a:pos x="3918" y="121"/>
                </a:cxn>
                <a:cxn ang="0">
                  <a:pos x="3358" y="241"/>
                </a:cxn>
                <a:cxn ang="0">
                  <a:pos x="2795" y="121"/>
                </a:cxn>
                <a:cxn ang="0">
                  <a:pos x="554" y="121"/>
                </a:cxn>
                <a:cxn ang="0">
                  <a:pos x="0" y="0"/>
                </a:cxn>
              </a:cxnLst>
              <a:rect l="0" t="0" r="r" b="b"/>
              <a:pathLst>
                <a:path w="6721" h="242">
                  <a:moveTo>
                    <a:pt x="6720" y="0"/>
                  </a:moveTo>
                  <a:cubicBezTo>
                    <a:pt x="6720" y="61"/>
                    <a:pt x="6441" y="121"/>
                    <a:pt x="6159" y="121"/>
                  </a:cubicBezTo>
                  <a:lnTo>
                    <a:pt x="3918" y="121"/>
                  </a:lnTo>
                  <a:cubicBezTo>
                    <a:pt x="3636" y="121"/>
                    <a:pt x="3358" y="180"/>
                    <a:pt x="3358" y="241"/>
                  </a:cubicBezTo>
                  <a:cubicBezTo>
                    <a:pt x="3358" y="180"/>
                    <a:pt x="3077" y="121"/>
                    <a:pt x="2795" y="121"/>
                  </a:cubicBezTo>
                  <a:lnTo>
                    <a:pt x="554" y="121"/>
                  </a:lnTo>
                  <a:cubicBezTo>
                    <a:pt x="276" y="121"/>
                    <a:pt x="0" y="61"/>
                    <a:pt x="0" y="0"/>
                  </a:cubicBezTo>
                </a:path>
              </a:pathLst>
            </a:custGeom>
            <a:noFill/>
            <a:ln w="9360">
              <a:solidFill>
                <a:srgbClr val="000000"/>
              </a:solidFill>
              <a:round/>
              <a:headEnd/>
              <a:tailEnd/>
            </a:ln>
          </p:spPr>
          <p:txBody>
            <a:bodyPr/>
            <a:lstStyle/>
            <a:p>
              <a:endParaRPr lang="ca-ES"/>
            </a:p>
          </p:txBody>
        </p:sp>
        <p:sp>
          <p:nvSpPr>
            <p:cNvPr id="823328" name="Text Box 32"/>
            <p:cNvSpPr txBox="1">
              <a:spLocks noChangeArrowheads="1"/>
            </p:cNvSpPr>
            <p:nvPr/>
          </p:nvSpPr>
          <p:spPr bwMode="auto">
            <a:xfrm>
              <a:off x="3319" y="2927"/>
              <a:ext cx="1990" cy="250"/>
            </a:xfrm>
            <a:prstGeom prst="rect">
              <a:avLst/>
            </a:prstGeom>
            <a:noFill/>
            <a:ln w="9525">
              <a:noFill/>
              <a:miter lim="800000"/>
              <a:headEnd/>
              <a:tailEnd/>
            </a:ln>
          </p:spPr>
          <p:txBody>
            <a:bodyPr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Business analysis</a:t>
              </a:r>
            </a:p>
          </p:txBody>
        </p:sp>
      </p:grpSp>
      <p:graphicFrame>
        <p:nvGraphicFramePr>
          <p:cNvPr id="823329" name="Object 33"/>
          <p:cNvGraphicFramePr>
            <a:graphicFrameLocks noChangeAspect="1"/>
          </p:cNvGraphicFramePr>
          <p:nvPr>
            <p:ph idx="1"/>
          </p:nvPr>
        </p:nvGraphicFramePr>
        <p:xfrm>
          <a:off x="250825" y="2924175"/>
          <a:ext cx="1238250" cy="981075"/>
        </p:xfrm>
        <a:graphic>
          <a:graphicData uri="http://schemas.openxmlformats.org/presentationml/2006/ole">
            <p:oleObj spid="_x0000_s823329" name="Photo Editor Photo" r:id="rId4" imgW="1238423" imgH="980952" progId="MSPhotoEd.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p:nvPr>
        </p:nvSpPr>
        <p:spPr>
          <a:xfrm>
            <a:off x="457200" y="661988"/>
            <a:ext cx="8229600" cy="755650"/>
          </a:xfrm>
        </p:spPr>
        <p:txBody>
          <a:bodyPr/>
          <a:lstStyle/>
          <a:p>
            <a:r>
              <a:rPr lang="en-US" sz="3800" b="1"/>
              <a:t>Tobacco Business Dilemma</a:t>
            </a:r>
            <a:endParaRPr lang="en-US" sz="1900">
              <a:solidFill>
                <a:schemeClr val="tx1"/>
              </a:solidFill>
              <a:latin typeface="Tahoma" pitchFamily="34" charset="0"/>
            </a:endParaRPr>
          </a:p>
        </p:txBody>
      </p:sp>
      <p:sp>
        <p:nvSpPr>
          <p:cNvPr id="825347" name="Text Box 3"/>
          <p:cNvSpPr txBox="1">
            <a:spLocks noChangeArrowheads="1"/>
          </p:cNvSpPr>
          <p:nvPr/>
        </p:nvSpPr>
        <p:spPr bwMode="auto">
          <a:xfrm>
            <a:off x="2843213" y="2205038"/>
            <a:ext cx="2209800" cy="396875"/>
          </a:xfrm>
          <a:prstGeom prst="rect">
            <a:avLst/>
          </a:prstGeom>
          <a:noFill/>
          <a:ln w="9525">
            <a:noFill/>
            <a:miter lim="800000"/>
            <a:headEnd/>
            <a:tailEnd/>
          </a:ln>
          <a:effectLst/>
        </p:spPr>
        <p:txBody>
          <a:bodyPr>
            <a:spAutoFit/>
          </a:bodyPr>
          <a:lstStyle/>
          <a:p>
            <a:pPr algn="l">
              <a:spcBef>
                <a:spcPct val="0"/>
              </a:spcBef>
            </a:pPr>
            <a:r>
              <a:rPr lang="en-US" sz="2000"/>
              <a:t>~600 000 deaths </a:t>
            </a:r>
            <a:endParaRPr lang="en-US" sz="2800"/>
          </a:p>
        </p:txBody>
      </p:sp>
      <p:sp>
        <p:nvSpPr>
          <p:cNvPr id="825348" name="Text Box 4"/>
          <p:cNvSpPr txBox="1">
            <a:spLocks noChangeArrowheads="1"/>
          </p:cNvSpPr>
          <p:nvPr/>
        </p:nvSpPr>
        <p:spPr bwMode="auto">
          <a:xfrm>
            <a:off x="3505200" y="3733800"/>
            <a:ext cx="2362200" cy="822325"/>
          </a:xfrm>
          <a:prstGeom prst="rect">
            <a:avLst/>
          </a:prstGeom>
          <a:noFill/>
          <a:ln w="9525">
            <a:noFill/>
            <a:miter lim="800000"/>
            <a:headEnd/>
            <a:tailEnd/>
          </a:ln>
          <a:effectLst/>
        </p:spPr>
        <p:txBody>
          <a:bodyPr>
            <a:spAutoFit/>
          </a:bodyPr>
          <a:lstStyle/>
          <a:p>
            <a:pPr algn="l">
              <a:lnSpc>
                <a:spcPct val="120000"/>
              </a:lnSpc>
              <a:spcBef>
                <a:spcPct val="0"/>
              </a:spcBef>
            </a:pPr>
            <a:r>
              <a:rPr lang="en-US" sz="2000"/>
              <a:t>Not producing &amp; selling tobacco</a:t>
            </a:r>
          </a:p>
        </p:txBody>
      </p:sp>
      <p:grpSp>
        <p:nvGrpSpPr>
          <p:cNvPr id="825349" name="Group 5"/>
          <p:cNvGrpSpPr>
            <a:grpSpLocks/>
          </p:cNvGrpSpPr>
          <p:nvPr/>
        </p:nvGrpSpPr>
        <p:grpSpPr bwMode="auto">
          <a:xfrm>
            <a:off x="1295400" y="2514600"/>
            <a:ext cx="4972050" cy="930275"/>
            <a:chOff x="2762" y="1817"/>
            <a:chExt cx="341" cy="358"/>
          </a:xfrm>
        </p:grpSpPr>
        <p:sp>
          <p:nvSpPr>
            <p:cNvPr id="825350" name="Freeform 6"/>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CC00"/>
            </a:solidFill>
            <a:ln w="28575">
              <a:solidFill>
                <a:srgbClr val="FFFF00"/>
              </a:solidFill>
              <a:round/>
              <a:headEnd/>
              <a:tailEnd/>
            </a:ln>
          </p:spPr>
          <p:txBody>
            <a:bodyPr/>
            <a:lstStyle/>
            <a:p>
              <a:endParaRPr lang="ca-ES"/>
            </a:p>
          </p:txBody>
        </p:sp>
        <p:sp>
          <p:nvSpPr>
            <p:cNvPr id="825351" name="Freeform 7"/>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rgbClr val="FFCC00"/>
            </a:solidFill>
            <a:ln w="28575">
              <a:solidFill>
                <a:srgbClr val="FFFF00"/>
              </a:solidFill>
              <a:round/>
              <a:headEnd/>
              <a:tailEnd/>
            </a:ln>
          </p:spPr>
          <p:txBody>
            <a:bodyPr/>
            <a:lstStyle/>
            <a:p>
              <a:endParaRPr lang="ca-ES"/>
            </a:p>
          </p:txBody>
        </p:sp>
      </p:grpSp>
      <p:grpSp>
        <p:nvGrpSpPr>
          <p:cNvPr id="825352" name="Group 8"/>
          <p:cNvGrpSpPr>
            <a:grpSpLocks/>
          </p:cNvGrpSpPr>
          <p:nvPr/>
        </p:nvGrpSpPr>
        <p:grpSpPr bwMode="auto">
          <a:xfrm>
            <a:off x="1295400" y="3429000"/>
            <a:ext cx="4876800" cy="914400"/>
            <a:chOff x="2762" y="2160"/>
            <a:chExt cx="371" cy="355"/>
          </a:xfrm>
        </p:grpSpPr>
        <p:sp>
          <p:nvSpPr>
            <p:cNvPr id="825353" name="Freeform 9"/>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a:solidFill>
                <a:srgbClr val="FFCC00"/>
              </a:solidFill>
              <a:round/>
              <a:headEnd/>
              <a:tailEnd/>
            </a:ln>
          </p:spPr>
          <p:txBody>
            <a:bodyPr/>
            <a:lstStyle/>
            <a:p>
              <a:endParaRPr lang="ca-ES"/>
            </a:p>
          </p:txBody>
        </p:sp>
        <p:sp>
          <p:nvSpPr>
            <p:cNvPr id="825354" name="Freeform 10"/>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rgbClr val="FFFF00"/>
            </a:solidFill>
            <a:ln w="31750">
              <a:solidFill>
                <a:srgbClr val="FFCC00"/>
              </a:solidFill>
              <a:round/>
              <a:headEnd/>
              <a:tailEnd/>
            </a:ln>
          </p:spPr>
          <p:txBody>
            <a:bodyPr/>
            <a:lstStyle/>
            <a:p>
              <a:endParaRPr lang="ca-ES"/>
            </a:p>
          </p:txBody>
        </p:sp>
      </p:grpSp>
      <p:sp>
        <p:nvSpPr>
          <p:cNvPr id="825355" name="Text Box 11"/>
          <p:cNvSpPr txBox="1">
            <a:spLocks noChangeArrowheads="1"/>
          </p:cNvSpPr>
          <p:nvPr/>
        </p:nvSpPr>
        <p:spPr bwMode="auto">
          <a:xfrm>
            <a:off x="6858000" y="2209800"/>
            <a:ext cx="1676400" cy="1006475"/>
          </a:xfrm>
          <a:prstGeom prst="rect">
            <a:avLst/>
          </a:prstGeom>
          <a:noFill/>
          <a:ln w="9525">
            <a:noFill/>
            <a:miter lim="800000"/>
            <a:headEnd/>
            <a:tailEnd/>
          </a:ln>
          <a:effectLst/>
        </p:spPr>
        <p:txBody>
          <a:bodyPr>
            <a:spAutoFit/>
          </a:bodyPr>
          <a:lstStyle/>
          <a:p>
            <a:pPr>
              <a:spcBef>
                <a:spcPct val="0"/>
              </a:spcBef>
            </a:pPr>
            <a:r>
              <a:rPr lang="en-US" sz="2000"/>
              <a:t>~$10 000</a:t>
            </a:r>
          </a:p>
          <a:p>
            <a:pPr>
              <a:spcBef>
                <a:spcPct val="0"/>
              </a:spcBef>
            </a:pPr>
            <a:r>
              <a:rPr lang="en-US" sz="2000"/>
              <a:t>Millions</a:t>
            </a:r>
          </a:p>
          <a:p>
            <a:pPr>
              <a:spcBef>
                <a:spcPct val="0"/>
              </a:spcBef>
            </a:pPr>
            <a:r>
              <a:rPr lang="en-US" sz="2000"/>
              <a:t>(NOP) </a:t>
            </a:r>
          </a:p>
        </p:txBody>
      </p:sp>
      <p:sp>
        <p:nvSpPr>
          <p:cNvPr id="825356" name="Text Box 12"/>
          <p:cNvSpPr txBox="1">
            <a:spLocks noChangeArrowheads="1"/>
          </p:cNvSpPr>
          <p:nvPr/>
        </p:nvSpPr>
        <p:spPr bwMode="auto">
          <a:xfrm>
            <a:off x="0" y="5589588"/>
            <a:ext cx="9144000" cy="822325"/>
          </a:xfrm>
          <a:prstGeom prst="rect">
            <a:avLst/>
          </a:prstGeom>
          <a:noFill/>
          <a:ln w="9525">
            <a:noFill/>
            <a:miter lim="800000"/>
            <a:headEnd/>
            <a:tailEnd/>
          </a:ln>
          <a:effectLst/>
        </p:spPr>
        <p:txBody>
          <a:bodyPr>
            <a:spAutoFit/>
          </a:bodyPr>
          <a:lstStyle/>
          <a:p>
            <a:pPr>
              <a:spcBef>
                <a:spcPct val="0"/>
              </a:spcBef>
              <a:buFont typeface="Wingdings" pitchFamily="2" charset="2"/>
              <a:buNone/>
            </a:pPr>
            <a:r>
              <a:rPr lang="en-GB" sz="2400" i="1"/>
              <a:t>Because Tobacco is an excellent business, and because it kills </a:t>
            </a:r>
          </a:p>
          <a:p>
            <a:pPr>
              <a:spcBef>
                <a:spcPct val="0"/>
              </a:spcBef>
              <a:buFont typeface="Wingdings" pitchFamily="2" charset="2"/>
              <a:buNone/>
            </a:pPr>
            <a:r>
              <a:rPr lang="en-GB" sz="2400" i="1"/>
              <a:t>half of its consumers, it raises a business ethical dilemma</a:t>
            </a:r>
          </a:p>
        </p:txBody>
      </p:sp>
      <p:grpSp>
        <p:nvGrpSpPr>
          <p:cNvPr id="825357" name="Group 13"/>
          <p:cNvGrpSpPr>
            <a:grpSpLocks/>
          </p:cNvGrpSpPr>
          <p:nvPr/>
        </p:nvGrpSpPr>
        <p:grpSpPr bwMode="auto">
          <a:xfrm>
            <a:off x="623888" y="2362200"/>
            <a:ext cx="212725" cy="174625"/>
            <a:chOff x="2579" y="1864"/>
            <a:chExt cx="83" cy="69"/>
          </a:xfrm>
        </p:grpSpPr>
        <p:sp>
          <p:nvSpPr>
            <p:cNvPr id="825358" name="Freeform 14"/>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25359" name="Freeform 15"/>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nvGrpSpPr>
          <p:cNvPr id="825360" name="Group 16"/>
          <p:cNvGrpSpPr>
            <a:grpSpLocks/>
          </p:cNvGrpSpPr>
          <p:nvPr/>
        </p:nvGrpSpPr>
        <p:grpSpPr bwMode="auto">
          <a:xfrm>
            <a:off x="2700338" y="4797425"/>
            <a:ext cx="2965450" cy="546100"/>
            <a:chOff x="897" y="2841"/>
            <a:chExt cx="2354" cy="342"/>
          </a:xfrm>
        </p:grpSpPr>
        <p:sp>
          <p:nvSpPr>
            <p:cNvPr id="825361" name="Freeform 17"/>
            <p:cNvSpPr>
              <a:spLocks noChangeArrowheads="1"/>
            </p:cNvSpPr>
            <p:nvPr/>
          </p:nvSpPr>
          <p:spPr bwMode="auto">
            <a:xfrm>
              <a:off x="897" y="2841"/>
              <a:ext cx="2354" cy="56"/>
            </a:xfrm>
            <a:custGeom>
              <a:avLst/>
              <a:gdLst/>
              <a:ahLst/>
              <a:cxnLst>
                <a:cxn ang="0">
                  <a:pos x="10380" y="0"/>
                </a:cxn>
                <a:cxn ang="0">
                  <a:pos x="9514" y="121"/>
                </a:cxn>
                <a:cxn ang="0">
                  <a:pos x="6057" y="121"/>
                </a:cxn>
                <a:cxn ang="0">
                  <a:pos x="5190" y="246"/>
                </a:cxn>
                <a:cxn ang="0">
                  <a:pos x="4324" y="121"/>
                </a:cxn>
                <a:cxn ang="0">
                  <a:pos x="867" y="121"/>
                </a:cxn>
                <a:cxn ang="0">
                  <a:pos x="0" y="0"/>
                </a:cxn>
              </a:cxnLst>
              <a:rect l="0" t="0" r="r" b="b"/>
              <a:pathLst>
                <a:path w="10381" h="247">
                  <a:moveTo>
                    <a:pt x="10380" y="0"/>
                  </a:moveTo>
                  <a:cubicBezTo>
                    <a:pt x="10380" y="61"/>
                    <a:pt x="9949" y="121"/>
                    <a:pt x="9514" y="121"/>
                  </a:cubicBezTo>
                  <a:lnTo>
                    <a:pt x="6057" y="121"/>
                  </a:lnTo>
                  <a:cubicBezTo>
                    <a:pt x="5623" y="121"/>
                    <a:pt x="5190" y="184"/>
                    <a:pt x="5190" y="246"/>
                  </a:cubicBezTo>
                  <a:cubicBezTo>
                    <a:pt x="5190" y="184"/>
                    <a:pt x="4758" y="121"/>
                    <a:pt x="4324" y="121"/>
                  </a:cubicBezTo>
                  <a:lnTo>
                    <a:pt x="867" y="121"/>
                  </a:lnTo>
                  <a:cubicBezTo>
                    <a:pt x="432" y="121"/>
                    <a:pt x="0" y="61"/>
                    <a:pt x="0" y="0"/>
                  </a:cubicBezTo>
                </a:path>
              </a:pathLst>
            </a:custGeom>
            <a:noFill/>
            <a:ln w="9360">
              <a:solidFill>
                <a:srgbClr val="000000"/>
              </a:solidFill>
              <a:round/>
              <a:headEnd/>
              <a:tailEnd/>
            </a:ln>
          </p:spPr>
          <p:txBody>
            <a:bodyPr/>
            <a:lstStyle/>
            <a:p>
              <a:endParaRPr lang="ca-ES"/>
            </a:p>
          </p:txBody>
        </p:sp>
        <p:grpSp>
          <p:nvGrpSpPr>
            <p:cNvPr id="825362" name="Group 18"/>
            <p:cNvGrpSpPr>
              <a:grpSpLocks/>
            </p:cNvGrpSpPr>
            <p:nvPr/>
          </p:nvGrpSpPr>
          <p:grpSpPr bwMode="auto">
            <a:xfrm>
              <a:off x="1346" y="2932"/>
              <a:ext cx="1596" cy="251"/>
              <a:chOff x="1346" y="2932"/>
              <a:chExt cx="1596" cy="251"/>
            </a:xfrm>
          </p:grpSpPr>
          <p:sp>
            <p:nvSpPr>
              <p:cNvPr id="825363" name="AutoShape 19"/>
              <p:cNvSpPr>
                <a:spLocks noChangeArrowheads="1"/>
              </p:cNvSpPr>
              <p:nvPr/>
            </p:nvSpPr>
            <p:spPr bwMode="auto">
              <a:xfrm>
                <a:off x="1346" y="2932"/>
                <a:ext cx="1596" cy="93"/>
              </a:xfrm>
              <a:prstGeom prst="roundRect">
                <a:avLst>
                  <a:gd name="adj" fmla="val 1083"/>
                </a:avLst>
              </a:prstGeom>
              <a:noFill/>
              <a:ln w="9525">
                <a:noFill/>
                <a:round/>
                <a:headEnd/>
                <a:tailEnd/>
              </a:ln>
            </p:spPr>
            <p:txBody>
              <a:bodyPr wrap="none" anchor="ctr"/>
              <a:lstStyle/>
              <a:p>
                <a:endParaRPr lang="ca-ES"/>
              </a:p>
            </p:txBody>
          </p:sp>
          <p:grpSp>
            <p:nvGrpSpPr>
              <p:cNvPr id="825364" name="Group 20"/>
              <p:cNvGrpSpPr>
                <a:grpSpLocks/>
              </p:cNvGrpSpPr>
              <p:nvPr/>
            </p:nvGrpSpPr>
            <p:grpSpPr bwMode="auto">
              <a:xfrm>
                <a:off x="1346" y="2932"/>
                <a:ext cx="1592" cy="251"/>
                <a:chOff x="1346" y="2932"/>
                <a:chExt cx="1592" cy="251"/>
              </a:xfrm>
            </p:grpSpPr>
            <p:sp>
              <p:nvSpPr>
                <p:cNvPr id="825365" name="AutoShape 21"/>
                <p:cNvSpPr>
                  <a:spLocks noChangeArrowheads="1"/>
                </p:cNvSpPr>
                <p:nvPr/>
              </p:nvSpPr>
              <p:spPr bwMode="auto">
                <a:xfrm>
                  <a:off x="1346" y="2932"/>
                  <a:ext cx="1592" cy="89"/>
                </a:xfrm>
                <a:prstGeom prst="roundRect">
                  <a:avLst>
                    <a:gd name="adj" fmla="val 1134"/>
                  </a:avLst>
                </a:prstGeom>
                <a:noFill/>
                <a:ln w="9525">
                  <a:noFill/>
                  <a:round/>
                  <a:headEnd/>
                  <a:tailEnd/>
                </a:ln>
              </p:spPr>
              <p:txBody>
                <a:bodyPr wrap="none" anchor="ctr"/>
                <a:lstStyle/>
                <a:p>
                  <a:endParaRPr lang="ca-ES"/>
                </a:p>
              </p:txBody>
            </p:sp>
            <p:grpSp>
              <p:nvGrpSpPr>
                <p:cNvPr id="825366" name="Group 22"/>
                <p:cNvGrpSpPr>
                  <a:grpSpLocks/>
                </p:cNvGrpSpPr>
                <p:nvPr/>
              </p:nvGrpSpPr>
              <p:grpSpPr bwMode="auto">
                <a:xfrm>
                  <a:off x="1346" y="2932"/>
                  <a:ext cx="1590" cy="251"/>
                  <a:chOff x="1346" y="2932"/>
                  <a:chExt cx="1590" cy="251"/>
                </a:xfrm>
              </p:grpSpPr>
              <p:sp>
                <p:nvSpPr>
                  <p:cNvPr id="825367" name="AutoShape 23"/>
                  <p:cNvSpPr>
                    <a:spLocks noChangeArrowheads="1"/>
                  </p:cNvSpPr>
                  <p:nvPr/>
                </p:nvSpPr>
                <p:spPr bwMode="auto">
                  <a:xfrm>
                    <a:off x="1346" y="2932"/>
                    <a:ext cx="1590" cy="87"/>
                  </a:xfrm>
                  <a:prstGeom prst="roundRect">
                    <a:avLst>
                      <a:gd name="adj" fmla="val 1162"/>
                    </a:avLst>
                  </a:prstGeom>
                  <a:noFill/>
                  <a:ln w="9525">
                    <a:noFill/>
                    <a:round/>
                    <a:headEnd/>
                    <a:tailEnd/>
                  </a:ln>
                </p:spPr>
                <p:txBody>
                  <a:bodyPr wrap="none" anchor="ctr"/>
                  <a:lstStyle/>
                  <a:p>
                    <a:endParaRPr lang="ca-ES"/>
                  </a:p>
                </p:txBody>
              </p:sp>
              <p:grpSp>
                <p:nvGrpSpPr>
                  <p:cNvPr id="825368" name="Group 24"/>
                  <p:cNvGrpSpPr>
                    <a:grpSpLocks/>
                  </p:cNvGrpSpPr>
                  <p:nvPr/>
                </p:nvGrpSpPr>
                <p:grpSpPr bwMode="auto">
                  <a:xfrm>
                    <a:off x="1346" y="2932"/>
                    <a:ext cx="1588" cy="251"/>
                    <a:chOff x="1346" y="2932"/>
                    <a:chExt cx="1588" cy="251"/>
                  </a:xfrm>
                </p:grpSpPr>
                <p:sp>
                  <p:nvSpPr>
                    <p:cNvPr id="825369" name="AutoShape 25"/>
                    <p:cNvSpPr>
                      <a:spLocks noChangeArrowheads="1"/>
                    </p:cNvSpPr>
                    <p:nvPr/>
                  </p:nvSpPr>
                  <p:spPr bwMode="auto">
                    <a:xfrm>
                      <a:off x="1346" y="2932"/>
                      <a:ext cx="1588" cy="86"/>
                    </a:xfrm>
                    <a:prstGeom prst="roundRect">
                      <a:avLst>
                        <a:gd name="adj" fmla="val 1162"/>
                      </a:avLst>
                    </a:prstGeom>
                    <a:noFill/>
                    <a:ln w="9525">
                      <a:noFill/>
                      <a:round/>
                      <a:headEnd/>
                      <a:tailEnd/>
                    </a:ln>
                  </p:spPr>
                  <p:txBody>
                    <a:bodyPr wrap="none" anchor="ctr"/>
                    <a:lstStyle/>
                    <a:p>
                      <a:endParaRPr lang="ca-ES"/>
                    </a:p>
                  </p:txBody>
                </p:sp>
                <p:grpSp>
                  <p:nvGrpSpPr>
                    <p:cNvPr id="825370" name="Group 26"/>
                    <p:cNvGrpSpPr>
                      <a:grpSpLocks/>
                    </p:cNvGrpSpPr>
                    <p:nvPr/>
                  </p:nvGrpSpPr>
                  <p:grpSpPr bwMode="auto">
                    <a:xfrm>
                      <a:off x="1346" y="2932"/>
                      <a:ext cx="1586" cy="251"/>
                      <a:chOff x="1346" y="2932"/>
                      <a:chExt cx="1586" cy="251"/>
                    </a:xfrm>
                  </p:grpSpPr>
                  <p:sp>
                    <p:nvSpPr>
                      <p:cNvPr id="825371" name="AutoShape 27"/>
                      <p:cNvSpPr>
                        <a:spLocks noChangeArrowheads="1"/>
                      </p:cNvSpPr>
                      <p:nvPr/>
                    </p:nvSpPr>
                    <p:spPr bwMode="auto">
                      <a:xfrm>
                        <a:off x="1346" y="2932"/>
                        <a:ext cx="1586" cy="85"/>
                      </a:xfrm>
                      <a:prstGeom prst="roundRect">
                        <a:avLst>
                          <a:gd name="adj" fmla="val 1190"/>
                        </a:avLst>
                      </a:prstGeom>
                      <a:noFill/>
                      <a:ln w="9525">
                        <a:noFill/>
                        <a:round/>
                        <a:headEnd/>
                        <a:tailEnd/>
                      </a:ln>
                    </p:spPr>
                    <p:txBody>
                      <a:bodyPr wrap="none" anchor="ctr"/>
                      <a:lstStyle/>
                      <a:p>
                        <a:endParaRPr lang="ca-ES"/>
                      </a:p>
                    </p:txBody>
                  </p:sp>
                  <p:sp>
                    <p:nvSpPr>
                      <p:cNvPr id="825372" name="AutoShape 28"/>
                      <p:cNvSpPr>
                        <a:spLocks noChangeArrowheads="1"/>
                      </p:cNvSpPr>
                      <p:nvPr/>
                    </p:nvSpPr>
                    <p:spPr bwMode="auto">
                      <a:xfrm>
                        <a:off x="1393" y="2932"/>
                        <a:ext cx="1492" cy="251"/>
                      </a:xfrm>
                      <a:prstGeom prst="roundRect">
                        <a:avLst>
                          <a:gd name="adj" fmla="val 1190"/>
                        </a:avLst>
                      </a:prstGeom>
                      <a:noFill/>
                      <a:ln w="9525">
                        <a:noFill/>
                        <a:round/>
                        <a:headEnd/>
                        <a:tailEnd/>
                      </a:ln>
                    </p:spPr>
                    <p:txBody>
                      <a:bodyPr wrap="none"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Ethical analysis</a:t>
                        </a:r>
                      </a:p>
                    </p:txBody>
                  </p:sp>
                </p:grpSp>
              </p:grpSp>
            </p:grpSp>
          </p:grpSp>
        </p:grpSp>
      </p:grpSp>
      <p:grpSp>
        <p:nvGrpSpPr>
          <p:cNvPr id="825373" name="Group 29"/>
          <p:cNvGrpSpPr>
            <a:grpSpLocks/>
          </p:cNvGrpSpPr>
          <p:nvPr/>
        </p:nvGrpSpPr>
        <p:grpSpPr bwMode="auto">
          <a:xfrm>
            <a:off x="5773738" y="4791075"/>
            <a:ext cx="3159125" cy="541338"/>
            <a:chOff x="3319" y="2836"/>
            <a:chExt cx="1990" cy="341"/>
          </a:xfrm>
        </p:grpSpPr>
        <p:sp>
          <p:nvSpPr>
            <p:cNvPr id="825374" name="Freeform 30"/>
            <p:cNvSpPr>
              <a:spLocks noChangeArrowheads="1"/>
            </p:cNvSpPr>
            <p:nvPr/>
          </p:nvSpPr>
          <p:spPr bwMode="auto">
            <a:xfrm>
              <a:off x="3502" y="2836"/>
              <a:ext cx="1524" cy="55"/>
            </a:xfrm>
            <a:custGeom>
              <a:avLst/>
              <a:gdLst/>
              <a:ahLst/>
              <a:cxnLst>
                <a:cxn ang="0">
                  <a:pos x="6720" y="0"/>
                </a:cxn>
                <a:cxn ang="0">
                  <a:pos x="6159" y="121"/>
                </a:cxn>
                <a:cxn ang="0">
                  <a:pos x="3918" y="121"/>
                </a:cxn>
                <a:cxn ang="0">
                  <a:pos x="3358" y="241"/>
                </a:cxn>
                <a:cxn ang="0">
                  <a:pos x="2795" y="121"/>
                </a:cxn>
                <a:cxn ang="0">
                  <a:pos x="554" y="121"/>
                </a:cxn>
                <a:cxn ang="0">
                  <a:pos x="0" y="0"/>
                </a:cxn>
              </a:cxnLst>
              <a:rect l="0" t="0" r="r" b="b"/>
              <a:pathLst>
                <a:path w="6721" h="242">
                  <a:moveTo>
                    <a:pt x="6720" y="0"/>
                  </a:moveTo>
                  <a:cubicBezTo>
                    <a:pt x="6720" y="61"/>
                    <a:pt x="6441" y="121"/>
                    <a:pt x="6159" y="121"/>
                  </a:cubicBezTo>
                  <a:lnTo>
                    <a:pt x="3918" y="121"/>
                  </a:lnTo>
                  <a:cubicBezTo>
                    <a:pt x="3636" y="121"/>
                    <a:pt x="3358" y="180"/>
                    <a:pt x="3358" y="241"/>
                  </a:cubicBezTo>
                  <a:cubicBezTo>
                    <a:pt x="3358" y="180"/>
                    <a:pt x="3077" y="121"/>
                    <a:pt x="2795" y="121"/>
                  </a:cubicBezTo>
                  <a:lnTo>
                    <a:pt x="554" y="121"/>
                  </a:lnTo>
                  <a:cubicBezTo>
                    <a:pt x="276" y="121"/>
                    <a:pt x="0" y="61"/>
                    <a:pt x="0" y="0"/>
                  </a:cubicBezTo>
                </a:path>
              </a:pathLst>
            </a:custGeom>
            <a:noFill/>
            <a:ln w="9360">
              <a:solidFill>
                <a:srgbClr val="000000"/>
              </a:solidFill>
              <a:round/>
              <a:headEnd/>
              <a:tailEnd/>
            </a:ln>
          </p:spPr>
          <p:txBody>
            <a:bodyPr/>
            <a:lstStyle/>
            <a:p>
              <a:endParaRPr lang="ca-ES"/>
            </a:p>
          </p:txBody>
        </p:sp>
        <p:sp>
          <p:nvSpPr>
            <p:cNvPr id="825375" name="Text Box 31"/>
            <p:cNvSpPr txBox="1">
              <a:spLocks noChangeArrowheads="1"/>
            </p:cNvSpPr>
            <p:nvPr/>
          </p:nvSpPr>
          <p:spPr bwMode="auto">
            <a:xfrm>
              <a:off x="3319" y="2927"/>
              <a:ext cx="1990" cy="250"/>
            </a:xfrm>
            <a:prstGeom prst="rect">
              <a:avLst/>
            </a:prstGeom>
            <a:noFill/>
            <a:ln w="9525">
              <a:noFill/>
              <a:miter lim="800000"/>
              <a:headEnd/>
              <a:tailEnd/>
            </a:ln>
          </p:spPr>
          <p:txBody>
            <a:bodyPr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Business analysis</a:t>
              </a:r>
            </a:p>
          </p:txBody>
        </p:sp>
      </p:grpSp>
      <p:sp>
        <p:nvSpPr>
          <p:cNvPr id="825376" name="AutoShape 32"/>
          <p:cNvSpPr>
            <a:spLocks noChangeArrowheads="1"/>
          </p:cNvSpPr>
          <p:nvPr/>
        </p:nvSpPr>
        <p:spPr bwMode="auto">
          <a:xfrm>
            <a:off x="6516688" y="2060575"/>
            <a:ext cx="433387" cy="792163"/>
          </a:xfrm>
          <a:prstGeom prst="upArrow">
            <a:avLst>
              <a:gd name="adj1" fmla="val 50000"/>
              <a:gd name="adj2" fmla="val 45696"/>
            </a:avLst>
          </a:prstGeom>
          <a:solidFill>
            <a:srgbClr val="FF9900"/>
          </a:solidFill>
          <a:ln w="9525">
            <a:solidFill>
              <a:schemeClr val="tx1"/>
            </a:solidFill>
            <a:miter lim="800000"/>
            <a:headEnd/>
            <a:tailEnd/>
          </a:ln>
          <a:effectLst/>
        </p:spPr>
        <p:txBody>
          <a:bodyPr vert="eaVert" wrap="none" anchor="ctr"/>
          <a:lstStyle/>
          <a:p>
            <a:endParaRPr lang="ca-ES"/>
          </a:p>
        </p:txBody>
      </p:sp>
      <p:sp>
        <p:nvSpPr>
          <p:cNvPr id="825377" name="AutoShape 33"/>
          <p:cNvSpPr>
            <a:spLocks noChangeArrowheads="1"/>
          </p:cNvSpPr>
          <p:nvPr/>
        </p:nvSpPr>
        <p:spPr bwMode="auto">
          <a:xfrm flipV="1">
            <a:off x="6516688" y="3933825"/>
            <a:ext cx="433387" cy="792163"/>
          </a:xfrm>
          <a:prstGeom prst="upArrow">
            <a:avLst>
              <a:gd name="adj1" fmla="val 50000"/>
              <a:gd name="adj2" fmla="val 45696"/>
            </a:avLst>
          </a:prstGeom>
          <a:solidFill>
            <a:srgbClr val="FF9900"/>
          </a:solidFill>
          <a:ln w="9525">
            <a:solidFill>
              <a:schemeClr val="tx1"/>
            </a:solidFill>
            <a:miter lim="800000"/>
            <a:headEnd/>
            <a:tailEnd/>
          </a:ln>
          <a:effectLst/>
        </p:spPr>
        <p:txBody>
          <a:bodyPr vert="eaVert" wrap="none" anchor="ctr"/>
          <a:lstStyle/>
          <a:p>
            <a:endParaRPr lang="ca-ES"/>
          </a:p>
        </p:txBody>
      </p:sp>
      <p:graphicFrame>
        <p:nvGraphicFramePr>
          <p:cNvPr id="825378" name="Object 34"/>
          <p:cNvGraphicFramePr>
            <a:graphicFrameLocks noChangeAspect="1"/>
          </p:cNvGraphicFramePr>
          <p:nvPr>
            <p:ph idx="1"/>
          </p:nvPr>
        </p:nvGraphicFramePr>
        <p:xfrm>
          <a:off x="250825" y="2924175"/>
          <a:ext cx="1238250" cy="981075"/>
        </p:xfrm>
        <a:graphic>
          <a:graphicData uri="http://schemas.openxmlformats.org/presentationml/2006/ole">
            <p:oleObj spid="_x0000_s825378" name="Photo Editor Photo" r:id="rId4" imgW="1238423" imgH="980952" progId="MSPhotoEd.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1000" y="533400"/>
            <a:ext cx="8439150" cy="914400"/>
          </a:xfrm>
        </p:spPr>
        <p:txBody>
          <a:bodyPr/>
          <a:lstStyle/>
          <a:p>
            <a:r>
              <a:rPr lang="en-US" sz="3800"/>
              <a:t>Linking Product’s ethics with Behavior</a:t>
            </a:r>
          </a:p>
        </p:txBody>
      </p:sp>
      <p:sp>
        <p:nvSpPr>
          <p:cNvPr id="828419" name="Rectangle 3"/>
          <p:cNvSpPr>
            <a:spLocks noGrp="1" noChangeArrowheads="1"/>
          </p:cNvSpPr>
          <p:nvPr>
            <p:ph type="body" idx="1"/>
          </p:nvPr>
        </p:nvSpPr>
        <p:spPr>
          <a:xfrm>
            <a:off x="611188" y="2944813"/>
            <a:ext cx="7820025" cy="3060700"/>
          </a:xfrm>
          <a:noFill/>
          <a:ln/>
        </p:spPr>
        <p:txBody>
          <a:bodyPr/>
          <a:lstStyle/>
          <a:p>
            <a:pPr marL="384175" indent="-384175" algn="ctr">
              <a:lnSpc>
                <a:spcPct val="90000"/>
              </a:lnSpc>
              <a:buFont typeface="Wingdings" pitchFamily="2" charset="2"/>
              <a:buNone/>
            </a:pPr>
            <a:r>
              <a:rPr lang="en-US" sz="3400" i="1"/>
              <a:t>Can we make ethical business out of an unethical product?</a:t>
            </a:r>
          </a:p>
          <a:p>
            <a:pPr marL="384175" indent="-384175" algn="ctr">
              <a:lnSpc>
                <a:spcPct val="90000"/>
              </a:lnSpc>
              <a:buFont typeface="Wingdings" pitchFamily="2" charset="2"/>
              <a:buNone/>
            </a:pPr>
            <a:endParaRPr lang="en-US" sz="3400" i="1"/>
          </a:p>
          <a:p>
            <a:pPr marL="384175" indent="-384175" algn="ctr">
              <a:lnSpc>
                <a:spcPct val="90000"/>
              </a:lnSpc>
              <a:buFont typeface="Wingdings" pitchFamily="2" charset="2"/>
              <a:buNone/>
            </a:pPr>
            <a:endParaRPr lang="en-US" sz="3400"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a:xfrm>
            <a:off x="250825" y="620713"/>
            <a:ext cx="7772400" cy="685800"/>
          </a:xfrm>
        </p:spPr>
        <p:txBody>
          <a:bodyPr/>
          <a:lstStyle/>
          <a:p>
            <a:r>
              <a:rPr lang="en-US" sz="4000"/>
              <a:t>An Ethical Cigarette?</a:t>
            </a:r>
          </a:p>
        </p:txBody>
      </p:sp>
      <p:sp>
        <p:nvSpPr>
          <p:cNvPr id="830467" name="Text Box 3"/>
          <p:cNvSpPr txBox="1">
            <a:spLocks noChangeArrowheads="1"/>
          </p:cNvSpPr>
          <p:nvPr/>
        </p:nvSpPr>
        <p:spPr bwMode="auto">
          <a:xfrm>
            <a:off x="457200" y="1981200"/>
            <a:ext cx="8077200" cy="2838450"/>
          </a:xfrm>
          <a:prstGeom prst="rect">
            <a:avLst/>
          </a:prstGeom>
          <a:noFill/>
          <a:ln w="9525">
            <a:noFill/>
            <a:miter lim="800000"/>
            <a:headEnd/>
            <a:tailEnd/>
          </a:ln>
          <a:effectLst/>
        </p:spPr>
        <p:txBody>
          <a:bodyPr>
            <a:spAutoFit/>
          </a:bodyPr>
          <a:lstStyle/>
          <a:p>
            <a:pPr>
              <a:spcBef>
                <a:spcPct val="0"/>
              </a:spcBef>
            </a:pPr>
            <a:r>
              <a:rPr lang="fr-FR" sz="3600" i="1">
                <a:latin typeface="Times New Roman" pitchFamily="18" charset="0"/>
              </a:rPr>
              <a:t>"</a:t>
            </a:r>
            <a:r>
              <a:rPr lang="en-US" sz="3600" i="1">
                <a:latin typeface="Times New Roman" pitchFamily="18" charset="0"/>
              </a:rPr>
              <a:t>In attempting to develop a 'safe' cigarette, you are, by implication, in danger of being interpreted as accepting that</a:t>
            </a:r>
            <a:r>
              <a:rPr lang="fr-FR" sz="3600" i="1">
                <a:latin typeface="Times New Roman" pitchFamily="18" charset="0"/>
              </a:rPr>
              <a:t> </a:t>
            </a:r>
            <a:r>
              <a:rPr lang="en-US" sz="3600" i="1">
                <a:latin typeface="Times New Roman" pitchFamily="18" charset="0"/>
              </a:rPr>
              <a:t>the current product is 'unsafe' and this is not a position I think we should take</a:t>
            </a:r>
            <a:r>
              <a:rPr lang="fr-FR" sz="3600" i="1">
                <a:latin typeface="Times New Roman" pitchFamily="18" charset="0"/>
              </a:rPr>
              <a:t>"</a:t>
            </a:r>
            <a:endParaRPr lang="en-US" sz="3600" i="1">
              <a:latin typeface="Times New Roman" pitchFamily="18" charset="0"/>
            </a:endParaRPr>
          </a:p>
        </p:txBody>
      </p:sp>
      <p:sp>
        <p:nvSpPr>
          <p:cNvPr id="830468" name="Text Box 4"/>
          <p:cNvSpPr txBox="1">
            <a:spLocks noChangeArrowheads="1"/>
          </p:cNvSpPr>
          <p:nvPr/>
        </p:nvSpPr>
        <p:spPr bwMode="auto">
          <a:xfrm>
            <a:off x="755650" y="5229225"/>
            <a:ext cx="8191500" cy="581025"/>
          </a:xfrm>
          <a:prstGeom prst="rect">
            <a:avLst/>
          </a:prstGeom>
          <a:noFill/>
          <a:ln w="9525">
            <a:noFill/>
            <a:miter lim="800000"/>
            <a:headEnd/>
            <a:tailEnd/>
          </a:ln>
          <a:effectLst/>
        </p:spPr>
        <p:txBody>
          <a:bodyPr>
            <a:spAutoFit/>
          </a:bodyPr>
          <a:lstStyle/>
          <a:p>
            <a:pPr algn="r">
              <a:spcBef>
                <a:spcPct val="0"/>
              </a:spcBef>
            </a:pPr>
            <a:r>
              <a:rPr lang="en-US" sz="1600">
                <a:latin typeface="Times New Roman" pitchFamily="18" charset="0"/>
              </a:rPr>
              <a:t>Patrick Sheehy, Chief Executive, British American Tobacco. Confidential</a:t>
            </a:r>
          </a:p>
          <a:p>
            <a:pPr algn="r">
              <a:spcBef>
                <a:spcPct val="0"/>
              </a:spcBef>
            </a:pPr>
            <a:r>
              <a:rPr lang="en-US" sz="1600">
                <a:latin typeface="Times New Roman" pitchFamily="18" charset="0"/>
              </a:rPr>
              <a:t>     Internal Memo, 1986, 18 December {Minn.Trial Exhibit 11,296}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39750" y="260350"/>
            <a:ext cx="7772400" cy="914400"/>
          </a:xfrm>
        </p:spPr>
        <p:txBody>
          <a:bodyPr/>
          <a:lstStyle/>
          <a:p>
            <a:r>
              <a:rPr lang="en-US"/>
              <a:t>The Youth Targeting Dilemma</a:t>
            </a:r>
          </a:p>
        </p:txBody>
      </p:sp>
      <p:grpSp>
        <p:nvGrpSpPr>
          <p:cNvPr id="838659" name="Group 3"/>
          <p:cNvGrpSpPr>
            <a:grpSpLocks/>
          </p:cNvGrpSpPr>
          <p:nvPr/>
        </p:nvGrpSpPr>
        <p:grpSpPr bwMode="auto">
          <a:xfrm>
            <a:off x="2209800" y="1752600"/>
            <a:ext cx="6400800" cy="3276600"/>
            <a:chOff x="1296" y="1488"/>
            <a:chExt cx="4032" cy="2064"/>
          </a:xfrm>
        </p:grpSpPr>
        <p:sp>
          <p:nvSpPr>
            <p:cNvPr id="838660" name="Text Box 4"/>
            <p:cNvSpPr txBox="1">
              <a:spLocks noChangeArrowheads="1"/>
            </p:cNvSpPr>
            <p:nvPr/>
          </p:nvSpPr>
          <p:spPr bwMode="auto">
            <a:xfrm>
              <a:off x="3024" y="1488"/>
              <a:ext cx="2016"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endParaRPr lang="en-US" sz="3200">
                <a:latin typeface="Times New Roman" pitchFamily="18" charset="0"/>
              </a:endParaRPr>
            </a:p>
          </p:txBody>
        </p:sp>
        <p:sp>
          <p:nvSpPr>
            <p:cNvPr id="838661" name="Text Box 5"/>
            <p:cNvSpPr txBox="1">
              <a:spLocks noChangeArrowheads="1"/>
            </p:cNvSpPr>
            <p:nvPr/>
          </p:nvSpPr>
          <p:spPr bwMode="auto">
            <a:xfrm>
              <a:off x="3168" y="2976"/>
              <a:ext cx="2160"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p>
          </p:txBody>
        </p:sp>
        <p:sp>
          <p:nvSpPr>
            <p:cNvPr id="838662" name="Rectangle 6"/>
            <p:cNvSpPr>
              <a:spLocks noChangeArrowheads="1"/>
            </p:cNvSpPr>
            <p:nvPr/>
          </p:nvSpPr>
          <p:spPr bwMode="auto">
            <a:xfrm>
              <a:off x="1344" y="1488"/>
              <a:ext cx="1464"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Targeting Youths</a:t>
              </a:r>
            </a:p>
          </p:txBody>
        </p:sp>
        <p:sp>
          <p:nvSpPr>
            <p:cNvPr id="838663" name="Rectangle 7"/>
            <p:cNvSpPr>
              <a:spLocks noChangeArrowheads="1"/>
            </p:cNvSpPr>
            <p:nvPr/>
          </p:nvSpPr>
          <p:spPr bwMode="auto">
            <a:xfrm>
              <a:off x="1296" y="3264"/>
              <a:ext cx="1800"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Targeting Youths</a:t>
              </a:r>
            </a:p>
          </p:txBody>
        </p:sp>
      </p:grpSp>
      <p:grpSp>
        <p:nvGrpSpPr>
          <p:cNvPr id="838664" name="Group 8"/>
          <p:cNvGrpSpPr>
            <a:grpSpLocks/>
          </p:cNvGrpSpPr>
          <p:nvPr/>
        </p:nvGrpSpPr>
        <p:grpSpPr bwMode="auto">
          <a:xfrm>
            <a:off x="533400" y="2209800"/>
            <a:ext cx="4462463" cy="2557463"/>
            <a:chOff x="240" y="1776"/>
            <a:chExt cx="2811" cy="1611"/>
          </a:xfrm>
        </p:grpSpPr>
        <p:grpSp>
          <p:nvGrpSpPr>
            <p:cNvPr id="838665" name="Group 9"/>
            <p:cNvGrpSpPr>
              <a:grpSpLocks/>
            </p:cNvGrpSpPr>
            <p:nvPr/>
          </p:nvGrpSpPr>
          <p:grpSpPr bwMode="auto">
            <a:xfrm>
              <a:off x="1200" y="1776"/>
              <a:ext cx="1851" cy="1527"/>
              <a:chOff x="2762" y="1817"/>
              <a:chExt cx="371" cy="698"/>
            </a:xfrm>
          </p:grpSpPr>
          <p:grpSp>
            <p:nvGrpSpPr>
              <p:cNvPr id="838666" name="Group 10"/>
              <p:cNvGrpSpPr>
                <a:grpSpLocks/>
              </p:cNvGrpSpPr>
              <p:nvPr/>
            </p:nvGrpSpPr>
            <p:grpSpPr bwMode="auto">
              <a:xfrm>
                <a:off x="2762" y="1817"/>
                <a:ext cx="341" cy="358"/>
                <a:chOff x="2762" y="1817"/>
                <a:chExt cx="341" cy="358"/>
              </a:xfrm>
            </p:grpSpPr>
            <p:sp>
              <p:nvSpPr>
                <p:cNvPr id="838667" name="Freeform 11"/>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38668" name="Freeform 12"/>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38669" name="Group 13"/>
              <p:cNvGrpSpPr>
                <a:grpSpLocks/>
              </p:cNvGrpSpPr>
              <p:nvPr/>
            </p:nvGrpSpPr>
            <p:grpSpPr bwMode="auto">
              <a:xfrm>
                <a:off x="2762" y="2160"/>
                <a:ext cx="371" cy="355"/>
                <a:chOff x="2762" y="2160"/>
                <a:chExt cx="371" cy="355"/>
              </a:xfrm>
            </p:grpSpPr>
            <p:sp>
              <p:nvSpPr>
                <p:cNvPr id="838670" name="Freeform 14"/>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38671" name="Freeform 15"/>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38672" name="Group 16"/>
            <p:cNvGrpSpPr>
              <a:grpSpLocks/>
            </p:cNvGrpSpPr>
            <p:nvPr/>
          </p:nvGrpSpPr>
          <p:grpSpPr bwMode="auto">
            <a:xfrm>
              <a:off x="240" y="1872"/>
              <a:ext cx="974" cy="1515"/>
              <a:chOff x="768" y="1536"/>
              <a:chExt cx="1190" cy="1949"/>
            </a:xfrm>
          </p:grpSpPr>
          <p:grpSp>
            <p:nvGrpSpPr>
              <p:cNvPr id="838673" name="Group 17"/>
              <p:cNvGrpSpPr>
                <a:grpSpLocks/>
              </p:cNvGrpSpPr>
              <p:nvPr/>
            </p:nvGrpSpPr>
            <p:grpSpPr bwMode="auto">
              <a:xfrm>
                <a:off x="1248" y="1536"/>
                <a:ext cx="164" cy="142"/>
                <a:chOff x="2579" y="1864"/>
                <a:chExt cx="83" cy="69"/>
              </a:xfrm>
            </p:grpSpPr>
            <p:sp>
              <p:nvSpPr>
                <p:cNvPr id="838674" name="Freeform 18"/>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38675" name="Freeform 19"/>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38676" name="Object 20"/>
              <p:cNvGraphicFramePr>
                <a:graphicFrameLocks noChangeAspect="1"/>
              </p:cNvGraphicFramePr>
              <p:nvPr/>
            </p:nvGraphicFramePr>
            <p:xfrm>
              <a:off x="864" y="1872"/>
              <a:ext cx="960" cy="752"/>
            </p:xfrm>
            <a:graphic>
              <a:graphicData uri="http://schemas.openxmlformats.org/presentationml/2006/ole">
                <p:oleObj spid="_x0000_s838676" name="Clip" r:id="rId4" imgW="4430160" imgH="3468960" progId="MS_ClipArt_Gallery.2">
                  <p:embed/>
                </p:oleObj>
              </a:graphicData>
            </a:graphic>
          </p:graphicFrame>
          <p:sp>
            <p:nvSpPr>
              <p:cNvPr id="838677" name="Text Box 21"/>
              <p:cNvSpPr txBox="1">
                <a:spLocks noChangeArrowheads="1"/>
              </p:cNvSpPr>
              <p:nvPr/>
            </p:nvSpPr>
            <p:spPr bwMode="auto">
              <a:xfrm>
                <a:off x="768" y="2718"/>
                <a:ext cx="1190" cy="767"/>
              </a:xfrm>
              <a:prstGeom prst="rect">
                <a:avLst/>
              </a:prstGeom>
              <a:noFill/>
              <a:ln w="9525">
                <a:noFill/>
                <a:miter lim="800000"/>
                <a:headEnd/>
                <a:tailEnd/>
              </a:ln>
              <a:effectLst/>
            </p:spPr>
            <p:txBody>
              <a:bodyPr wrap="none">
                <a:spAutoFit/>
              </a:bodyPr>
              <a:lstStyle/>
              <a:p>
                <a:pPr algn="l">
                  <a:spcBef>
                    <a:spcPct val="0"/>
                  </a:spcBef>
                </a:pPr>
                <a:r>
                  <a:rPr lang="en-US" sz="2800" i="1">
                    <a:solidFill>
                      <a:schemeClr val="tx2"/>
                    </a:solidFill>
                    <a:latin typeface="Times New Roman" pitchFamily="18" charset="0"/>
                  </a:rPr>
                  <a:t>Tobacco </a:t>
                </a:r>
              </a:p>
              <a:p>
                <a:pPr algn="l">
                  <a:spcBef>
                    <a:spcPct val="0"/>
                  </a:spcBef>
                </a:pPr>
                <a:r>
                  <a:rPr lang="en-US" sz="2800" i="1">
                    <a:solidFill>
                      <a:schemeClr val="tx2"/>
                    </a:solidFill>
                    <a:latin typeface="Times New Roman" pitchFamily="18" charset="0"/>
                  </a:rPr>
                  <a:t>Company</a:t>
                </a:r>
                <a:endParaRPr lang="en-US" sz="3200">
                  <a:solidFill>
                    <a:schemeClr val="tx2"/>
                  </a:solidFill>
                  <a:latin typeface="Times New Roman" pitchFamily="18" charset="0"/>
                </a:endParaRPr>
              </a:p>
            </p:txBody>
          </p:sp>
        </p:grpSp>
      </p:grpSp>
      <p:sp>
        <p:nvSpPr>
          <p:cNvPr id="838678" name="Text Box 22"/>
          <p:cNvSpPr txBox="1">
            <a:spLocks noChangeArrowheads="1"/>
          </p:cNvSpPr>
          <p:nvPr/>
        </p:nvSpPr>
        <p:spPr bwMode="auto">
          <a:xfrm>
            <a:off x="250825" y="5443538"/>
            <a:ext cx="8569325" cy="1187450"/>
          </a:xfrm>
          <a:prstGeom prst="rect">
            <a:avLst/>
          </a:prstGeom>
          <a:solidFill>
            <a:schemeClr val="bg1"/>
          </a:solidFill>
          <a:ln w="9525">
            <a:noFill/>
            <a:miter lim="800000"/>
            <a:headEnd/>
            <a:tailEnd/>
          </a:ln>
          <a:effectLst/>
        </p:spPr>
        <p:txBody>
          <a:bodyPr>
            <a:spAutoFit/>
          </a:bodyPr>
          <a:lstStyle/>
          <a:p>
            <a:pPr>
              <a:spcBef>
                <a:spcPct val="0"/>
              </a:spcBef>
            </a:pPr>
            <a:r>
              <a:rPr lang="en-US" sz="2400"/>
              <a:t>Each consumer who dies must be replaced, and those who start are mostly under 18…</a:t>
            </a:r>
          </a:p>
          <a:p>
            <a:pPr>
              <a:spcBef>
                <a:spcPct val="0"/>
              </a:spcBef>
            </a:pPr>
            <a:r>
              <a:rPr lang="en-US" sz="2400"/>
              <a:t>Should you target youths?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304800" y="457200"/>
            <a:ext cx="7772400" cy="914400"/>
          </a:xfrm>
        </p:spPr>
        <p:txBody>
          <a:bodyPr/>
          <a:lstStyle/>
          <a:p>
            <a:r>
              <a:rPr lang="en-US"/>
              <a:t>The Advertising Dilemma</a:t>
            </a:r>
          </a:p>
        </p:txBody>
      </p:sp>
      <p:sp>
        <p:nvSpPr>
          <p:cNvPr id="832515" name="Rectangle 3"/>
          <p:cNvSpPr>
            <a:spLocks noChangeArrowheads="1"/>
          </p:cNvSpPr>
          <p:nvPr/>
        </p:nvSpPr>
        <p:spPr bwMode="auto">
          <a:xfrm>
            <a:off x="2813050" y="3025775"/>
            <a:ext cx="455613" cy="201613"/>
          </a:xfrm>
          <a:prstGeom prst="rect">
            <a:avLst/>
          </a:prstGeom>
          <a:noFill/>
          <a:ln w="9525">
            <a:noFill/>
            <a:miter lim="800000"/>
            <a:headEnd/>
            <a:tailEnd/>
          </a:ln>
        </p:spPr>
        <p:txBody>
          <a:bodyPr/>
          <a:lstStyle/>
          <a:p>
            <a:endParaRPr lang="ca-ES"/>
          </a:p>
        </p:txBody>
      </p:sp>
      <p:grpSp>
        <p:nvGrpSpPr>
          <p:cNvPr id="832516" name="Group 4"/>
          <p:cNvGrpSpPr>
            <a:grpSpLocks/>
          </p:cNvGrpSpPr>
          <p:nvPr/>
        </p:nvGrpSpPr>
        <p:grpSpPr bwMode="auto">
          <a:xfrm>
            <a:off x="2514600" y="1676400"/>
            <a:ext cx="6096000" cy="3308350"/>
            <a:chOff x="1584" y="1056"/>
            <a:chExt cx="3840" cy="2084"/>
          </a:xfrm>
        </p:grpSpPr>
        <p:sp>
          <p:nvSpPr>
            <p:cNvPr id="832517" name="Text Box 5"/>
            <p:cNvSpPr txBox="1">
              <a:spLocks noChangeArrowheads="1"/>
            </p:cNvSpPr>
            <p:nvPr/>
          </p:nvSpPr>
          <p:spPr bwMode="auto">
            <a:xfrm>
              <a:off x="3216" y="1056"/>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 of advertising</a:t>
              </a:r>
              <a:endParaRPr lang="en-US" sz="3200">
                <a:latin typeface="Times New Roman" pitchFamily="18" charset="0"/>
              </a:endParaRPr>
            </a:p>
          </p:txBody>
        </p:sp>
        <p:sp>
          <p:nvSpPr>
            <p:cNvPr id="832518" name="Text Box 6"/>
            <p:cNvSpPr txBox="1">
              <a:spLocks noChangeArrowheads="1"/>
            </p:cNvSpPr>
            <p:nvPr/>
          </p:nvSpPr>
          <p:spPr bwMode="auto">
            <a:xfrm>
              <a:off x="3264" y="2544"/>
              <a:ext cx="2160"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 of not advertising</a:t>
              </a:r>
            </a:p>
          </p:txBody>
        </p:sp>
        <p:sp>
          <p:nvSpPr>
            <p:cNvPr id="832519" name="Rectangle 7"/>
            <p:cNvSpPr>
              <a:spLocks noChangeArrowheads="1"/>
            </p:cNvSpPr>
            <p:nvPr/>
          </p:nvSpPr>
          <p:spPr bwMode="auto">
            <a:xfrm>
              <a:off x="1584" y="1152"/>
              <a:ext cx="1022"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Advertising</a:t>
              </a:r>
            </a:p>
          </p:txBody>
        </p:sp>
        <p:sp>
          <p:nvSpPr>
            <p:cNvPr id="832520" name="Rectangle 8"/>
            <p:cNvSpPr>
              <a:spLocks noChangeArrowheads="1"/>
            </p:cNvSpPr>
            <p:nvPr/>
          </p:nvSpPr>
          <p:spPr bwMode="auto">
            <a:xfrm>
              <a:off x="1680" y="2784"/>
              <a:ext cx="1358"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Advertising</a:t>
              </a:r>
            </a:p>
          </p:txBody>
        </p:sp>
      </p:grpSp>
      <p:grpSp>
        <p:nvGrpSpPr>
          <p:cNvPr id="832521" name="Group 9"/>
          <p:cNvGrpSpPr>
            <a:grpSpLocks/>
          </p:cNvGrpSpPr>
          <p:nvPr/>
        </p:nvGrpSpPr>
        <p:grpSpPr bwMode="auto">
          <a:xfrm>
            <a:off x="685800" y="2133600"/>
            <a:ext cx="4462463" cy="2424113"/>
            <a:chOff x="432" y="1344"/>
            <a:chExt cx="2811" cy="1527"/>
          </a:xfrm>
        </p:grpSpPr>
        <p:grpSp>
          <p:nvGrpSpPr>
            <p:cNvPr id="832522" name="Group 10"/>
            <p:cNvGrpSpPr>
              <a:grpSpLocks/>
            </p:cNvGrpSpPr>
            <p:nvPr/>
          </p:nvGrpSpPr>
          <p:grpSpPr bwMode="auto">
            <a:xfrm>
              <a:off x="1392" y="1344"/>
              <a:ext cx="1851" cy="1527"/>
              <a:chOff x="2762" y="1817"/>
              <a:chExt cx="371" cy="698"/>
            </a:xfrm>
          </p:grpSpPr>
          <p:grpSp>
            <p:nvGrpSpPr>
              <p:cNvPr id="832523" name="Group 11"/>
              <p:cNvGrpSpPr>
                <a:grpSpLocks/>
              </p:cNvGrpSpPr>
              <p:nvPr/>
            </p:nvGrpSpPr>
            <p:grpSpPr bwMode="auto">
              <a:xfrm>
                <a:off x="2762" y="1817"/>
                <a:ext cx="341" cy="358"/>
                <a:chOff x="2762" y="1817"/>
                <a:chExt cx="341" cy="358"/>
              </a:xfrm>
            </p:grpSpPr>
            <p:sp>
              <p:nvSpPr>
                <p:cNvPr id="832524" name="Freeform 12"/>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32525" name="Freeform 13"/>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32526" name="Group 14"/>
              <p:cNvGrpSpPr>
                <a:grpSpLocks/>
              </p:cNvGrpSpPr>
              <p:nvPr/>
            </p:nvGrpSpPr>
            <p:grpSpPr bwMode="auto">
              <a:xfrm>
                <a:off x="2762" y="2160"/>
                <a:ext cx="371" cy="355"/>
                <a:chOff x="2762" y="2160"/>
                <a:chExt cx="371" cy="355"/>
              </a:xfrm>
            </p:grpSpPr>
            <p:sp>
              <p:nvSpPr>
                <p:cNvPr id="832527" name="Freeform 15"/>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32528" name="Freeform 16"/>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32529" name="Group 17"/>
            <p:cNvGrpSpPr>
              <a:grpSpLocks/>
            </p:cNvGrpSpPr>
            <p:nvPr/>
          </p:nvGrpSpPr>
          <p:grpSpPr bwMode="auto">
            <a:xfrm>
              <a:off x="432" y="1440"/>
              <a:ext cx="899" cy="1246"/>
              <a:chOff x="768" y="1536"/>
              <a:chExt cx="1099" cy="1603"/>
            </a:xfrm>
          </p:grpSpPr>
          <p:grpSp>
            <p:nvGrpSpPr>
              <p:cNvPr id="832530" name="Group 18"/>
              <p:cNvGrpSpPr>
                <a:grpSpLocks/>
              </p:cNvGrpSpPr>
              <p:nvPr/>
            </p:nvGrpSpPr>
            <p:grpSpPr bwMode="auto">
              <a:xfrm>
                <a:off x="1248" y="1536"/>
                <a:ext cx="164" cy="142"/>
                <a:chOff x="2579" y="1864"/>
                <a:chExt cx="83" cy="69"/>
              </a:xfrm>
            </p:grpSpPr>
            <p:sp>
              <p:nvSpPr>
                <p:cNvPr id="832531" name="Freeform 19"/>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32532" name="Freeform 20"/>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32533" name="Object 21"/>
              <p:cNvGraphicFramePr>
                <a:graphicFrameLocks noChangeAspect="1"/>
              </p:cNvGraphicFramePr>
              <p:nvPr/>
            </p:nvGraphicFramePr>
            <p:xfrm>
              <a:off x="864" y="1872"/>
              <a:ext cx="960" cy="752"/>
            </p:xfrm>
            <a:graphic>
              <a:graphicData uri="http://schemas.openxmlformats.org/presentationml/2006/ole">
                <p:oleObj spid="_x0000_s832533" name="Clip" r:id="rId4" imgW="4430160" imgH="3468960" progId="MS_ClipArt_Gallery.2">
                  <p:embed/>
                </p:oleObj>
              </a:graphicData>
            </a:graphic>
          </p:graphicFrame>
          <p:sp>
            <p:nvSpPr>
              <p:cNvPr id="832534" name="Text Box 22"/>
              <p:cNvSpPr txBox="1">
                <a:spLocks noChangeArrowheads="1"/>
              </p:cNvSpPr>
              <p:nvPr/>
            </p:nvSpPr>
            <p:spPr bwMode="auto">
              <a:xfrm>
                <a:off x="768" y="2718"/>
                <a:ext cx="1099" cy="421"/>
              </a:xfrm>
              <a:prstGeom prst="rect">
                <a:avLst/>
              </a:prstGeom>
              <a:noFill/>
              <a:ln w="9525">
                <a:noFill/>
                <a:miter lim="800000"/>
                <a:headEnd/>
                <a:tailEnd/>
              </a:ln>
              <a:effectLst/>
            </p:spPr>
            <p:txBody>
              <a:bodyPr wrap="none">
                <a:spAutoFit/>
              </a:bodyPr>
              <a:lstStyle/>
              <a:p>
                <a:pPr algn="l">
                  <a:spcBef>
                    <a:spcPct val="0"/>
                  </a:spcBef>
                </a:pPr>
                <a:r>
                  <a:rPr lang="en-US" sz="2800" i="1">
                    <a:solidFill>
                      <a:schemeClr val="tx2"/>
                    </a:solidFill>
                    <a:latin typeface="Times New Roman" pitchFamily="18" charset="0"/>
                  </a:rPr>
                  <a:t>Business</a:t>
                </a:r>
                <a:endParaRPr lang="en-US" sz="3200">
                  <a:solidFill>
                    <a:schemeClr val="tx2"/>
                  </a:solidFill>
                  <a:latin typeface="Times New Roman" pitchFamily="18" charset="0"/>
                </a:endParaRPr>
              </a:p>
            </p:txBody>
          </p:sp>
        </p:grpSp>
      </p:grpSp>
      <p:sp>
        <p:nvSpPr>
          <p:cNvPr id="832535" name="Text Box 23"/>
          <p:cNvSpPr txBox="1">
            <a:spLocks noChangeArrowheads="1"/>
          </p:cNvSpPr>
          <p:nvPr/>
        </p:nvSpPr>
        <p:spPr bwMode="auto">
          <a:xfrm>
            <a:off x="684213" y="5589588"/>
            <a:ext cx="7924800" cy="549275"/>
          </a:xfrm>
          <a:prstGeom prst="rect">
            <a:avLst/>
          </a:prstGeom>
          <a:noFill/>
          <a:ln w="9525">
            <a:noFill/>
            <a:miter lim="800000"/>
            <a:headEnd/>
            <a:tailEnd/>
          </a:ln>
          <a:effectLst/>
        </p:spPr>
        <p:txBody>
          <a:bodyPr>
            <a:spAutoFit/>
          </a:bodyPr>
          <a:lstStyle/>
          <a:p>
            <a:r>
              <a:rPr lang="en-GB" sz="3000" b="1" i="1">
                <a:cs typeface="Tahoma" pitchFamily="34" charset="0"/>
              </a:rPr>
              <a:t>Is this an ethical dilemma?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p:txBody>
          <a:bodyPr/>
          <a:lstStyle/>
          <a:p>
            <a:r>
              <a:rPr lang="fr-FR"/>
              <a:t>Tobacco </a:t>
            </a:r>
            <a:r>
              <a:rPr lang="en-US"/>
              <a:t>Advertising</a:t>
            </a:r>
            <a:r>
              <a:rPr lang="fr-FR"/>
              <a:t>…</a:t>
            </a:r>
            <a:endParaRPr lang="en-US"/>
          </a:p>
        </p:txBody>
      </p:sp>
      <p:sp>
        <p:nvSpPr>
          <p:cNvPr id="834563" name="Rectangle 3"/>
          <p:cNvSpPr>
            <a:spLocks noGrp="1" noChangeArrowheads="1"/>
          </p:cNvSpPr>
          <p:nvPr>
            <p:ph type="body" idx="1"/>
          </p:nvPr>
        </p:nvSpPr>
        <p:spPr/>
        <p:txBody>
          <a:bodyPr/>
          <a:lstStyle/>
          <a:p>
            <a:pPr>
              <a:lnSpc>
                <a:spcPct val="90000"/>
              </a:lnSpc>
            </a:pPr>
            <a:r>
              <a:rPr lang="en-GB" sz="3400"/>
              <a:t>Does not inform the consumer about the product, rather hides the nature of the product</a:t>
            </a:r>
          </a:p>
          <a:p>
            <a:pPr>
              <a:lnSpc>
                <a:spcPct val="90000"/>
              </a:lnSpc>
            </a:pPr>
            <a:r>
              <a:rPr lang="en-GB" sz="3400"/>
              <a:t>Aimed at generating (unconscious) process preferences for the consumer</a:t>
            </a:r>
          </a:p>
          <a:p>
            <a:pPr algn="ctr">
              <a:lnSpc>
                <a:spcPct val="90000"/>
              </a:lnSpc>
              <a:buFont typeface="Wingdings" pitchFamily="2" charset="2"/>
              <a:buNone/>
            </a:pPr>
            <a:endParaRPr lang="en-GB" sz="3400" b="1" i="1"/>
          </a:p>
          <a:p>
            <a:pPr algn="ctr">
              <a:lnSpc>
                <a:spcPct val="90000"/>
              </a:lnSpc>
              <a:buFont typeface="Wingdings" pitchFamily="2" charset="2"/>
              <a:buNone/>
            </a:pPr>
            <a:r>
              <a:rPr lang="en-GB" sz="3400" b="1" i="1"/>
              <a:t>Tobacco advertising is deceptive</a:t>
            </a:r>
            <a:endParaRPr lang="en-GB" b="1"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457200" y="277813"/>
            <a:ext cx="8229600" cy="912812"/>
          </a:xfrm>
          <a:noFill/>
          <a:ln/>
        </p:spPr>
        <p:txBody>
          <a:bodyPr/>
          <a:lstStyle/>
          <a:p>
            <a:r>
              <a:rPr lang="fr-FR"/>
              <a:t>The Power of</a:t>
            </a:r>
            <a:r>
              <a:rPr lang="en-US"/>
              <a:t> Advertising...</a:t>
            </a:r>
          </a:p>
        </p:txBody>
      </p:sp>
      <p:sp>
        <p:nvSpPr>
          <p:cNvPr id="836611" name="Rectangle 3"/>
          <p:cNvSpPr>
            <a:spLocks noGrp="1" noChangeArrowheads="1"/>
          </p:cNvSpPr>
          <p:nvPr>
            <p:ph type="body" idx="1"/>
          </p:nvPr>
        </p:nvSpPr>
        <p:spPr>
          <a:xfrm>
            <a:off x="468313" y="2133600"/>
            <a:ext cx="8077200" cy="4495800"/>
          </a:xfrm>
          <a:noFill/>
          <a:ln/>
        </p:spPr>
        <p:txBody>
          <a:bodyPr/>
          <a:lstStyle/>
          <a:p>
            <a:pPr marL="0" indent="0" algn="ctr">
              <a:lnSpc>
                <a:spcPct val="90000"/>
              </a:lnSpc>
              <a:buClr>
                <a:schemeClr val="tx1"/>
              </a:buClr>
              <a:buFont typeface="Wingdings" pitchFamily="2" charset="2"/>
              <a:buNone/>
            </a:pPr>
            <a:r>
              <a:rPr lang="en-US" sz="1700" i="1"/>
              <a:t> </a:t>
            </a:r>
            <a:r>
              <a:rPr lang="en-US" sz="2100" i="1"/>
              <a:t>“</a:t>
            </a:r>
            <a:r>
              <a:rPr lang="en-US" i="1"/>
              <a:t>Without work of the image-makers to mask the reality, smoking will start to feel banal and ultimately ridiculous.  The advertising and imagery is central to the product – why else would someone think that inhaling toxic addictive fumes from burning dried leaves in paper was sporty, witty or sharp?”</a:t>
            </a:r>
          </a:p>
          <a:p>
            <a:pPr marL="0" indent="0" algn="ctr">
              <a:lnSpc>
                <a:spcPct val="90000"/>
              </a:lnSpc>
              <a:buClr>
                <a:schemeClr val="tx1"/>
              </a:buClr>
              <a:buFont typeface="Wingdings" pitchFamily="2" charset="2"/>
              <a:buNone/>
            </a:pPr>
            <a:endParaRPr lang="en-US" sz="2100"/>
          </a:p>
          <a:p>
            <a:pPr marL="0" indent="0" algn="r">
              <a:lnSpc>
                <a:spcPct val="90000"/>
              </a:lnSpc>
              <a:buClr>
                <a:schemeClr val="tx1"/>
              </a:buClr>
              <a:buFont typeface="Wingdings" pitchFamily="2" charset="2"/>
              <a:buNone/>
            </a:pPr>
            <a:r>
              <a:rPr lang="en-US" sz="1500"/>
              <a:t>Clive Bates, Director of ASH, on the last day of tobacco ads in UK, February 2003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p:txBody>
          <a:bodyPr/>
          <a:lstStyle/>
          <a:p>
            <a:r>
              <a:rPr lang="en-US"/>
              <a:t>Tobacco as a Product</a:t>
            </a:r>
          </a:p>
        </p:txBody>
      </p:sp>
      <p:sp>
        <p:nvSpPr>
          <p:cNvPr id="807939" name="Text Box 3"/>
          <p:cNvSpPr txBox="1">
            <a:spLocks noChangeArrowheads="1"/>
          </p:cNvSpPr>
          <p:nvPr/>
        </p:nvSpPr>
        <p:spPr bwMode="auto">
          <a:xfrm>
            <a:off x="827088" y="2565400"/>
            <a:ext cx="7156450" cy="2101850"/>
          </a:xfrm>
          <a:prstGeom prst="rect">
            <a:avLst/>
          </a:prstGeom>
          <a:noFill/>
          <a:ln w="9525">
            <a:noFill/>
            <a:miter lim="800000"/>
            <a:headEnd/>
            <a:tailEnd/>
          </a:ln>
          <a:effectLst/>
        </p:spPr>
        <p:txBody>
          <a:bodyPr>
            <a:spAutoFit/>
          </a:bodyPr>
          <a:lstStyle/>
          <a:p>
            <a:pPr>
              <a:spcBef>
                <a:spcPct val="0"/>
              </a:spcBef>
            </a:pPr>
            <a:r>
              <a:rPr lang="en-US" sz="4400"/>
              <a:t>For the smokers, to which extent does Tobacco raise a dilemma?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457200" y="277813"/>
            <a:ext cx="8229600" cy="912812"/>
          </a:xfrm>
        </p:spPr>
        <p:txBody>
          <a:bodyPr/>
          <a:lstStyle/>
          <a:p>
            <a:r>
              <a:rPr lang="en-US"/>
              <a:t>The New Markets Dilemma</a:t>
            </a:r>
          </a:p>
        </p:txBody>
      </p:sp>
      <p:grpSp>
        <p:nvGrpSpPr>
          <p:cNvPr id="840707" name="Group 3"/>
          <p:cNvGrpSpPr>
            <a:grpSpLocks/>
          </p:cNvGrpSpPr>
          <p:nvPr/>
        </p:nvGrpSpPr>
        <p:grpSpPr bwMode="auto">
          <a:xfrm>
            <a:off x="2514600" y="1676400"/>
            <a:ext cx="5715000" cy="3581400"/>
            <a:chOff x="1584" y="1056"/>
            <a:chExt cx="3600" cy="2256"/>
          </a:xfrm>
        </p:grpSpPr>
        <p:sp>
          <p:nvSpPr>
            <p:cNvPr id="840708" name="Text Box 4"/>
            <p:cNvSpPr txBox="1">
              <a:spLocks noChangeArrowheads="1"/>
            </p:cNvSpPr>
            <p:nvPr/>
          </p:nvSpPr>
          <p:spPr bwMode="auto">
            <a:xfrm>
              <a:off x="3456" y="1248"/>
              <a:ext cx="1680"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endParaRPr lang="en-US" sz="3200">
                <a:latin typeface="Times New Roman" pitchFamily="18" charset="0"/>
              </a:endParaRPr>
            </a:p>
          </p:txBody>
        </p:sp>
        <p:sp>
          <p:nvSpPr>
            <p:cNvPr id="840709" name="Text Box 5"/>
            <p:cNvSpPr txBox="1">
              <a:spLocks noChangeArrowheads="1"/>
            </p:cNvSpPr>
            <p:nvPr/>
          </p:nvSpPr>
          <p:spPr bwMode="auto">
            <a:xfrm>
              <a:off x="3600" y="2736"/>
              <a:ext cx="1584"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p>
          </p:txBody>
        </p:sp>
        <p:sp>
          <p:nvSpPr>
            <p:cNvPr id="840710" name="Rectangle 6"/>
            <p:cNvSpPr>
              <a:spLocks noChangeArrowheads="1"/>
            </p:cNvSpPr>
            <p:nvPr/>
          </p:nvSpPr>
          <p:spPr bwMode="auto">
            <a:xfrm>
              <a:off x="1584" y="1056"/>
              <a:ext cx="1488" cy="518"/>
            </a:xfrm>
            <a:prstGeom prst="rect">
              <a:avLst/>
            </a:prstGeom>
            <a:noFill/>
            <a:ln w="9525">
              <a:noFill/>
              <a:miter lim="800000"/>
              <a:headEnd/>
              <a:tailEnd/>
            </a:ln>
            <a:effectLst/>
          </p:spPr>
          <p:txBody>
            <a:bodyPr>
              <a:spAutoFit/>
            </a:bodyPr>
            <a:lstStyle/>
            <a:p>
              <a:pPr algn="l">
                <a:spcBef>
                  <a:spcPct val="0"/>
                </a:spcBef>
              </a:pPr>
              <a:r>
                <a:rPr lang="en-GB" sz="2400">
                  <a:latin typeface="Times New Roman" pitchFamily="18" charset="0"/>
                </a:rPr>
                <a:t>Entering less regulated markets</a:t>
              </a:r>
            </a:p>
          </p:txBody>
        </p:sp>
        <p:sp>
          <p:nvSpPr>
            <p:cNvPr id="840711" name="Rectangle 7"/>
            <p:cNvSpPr>
              <a:spLocks noChangeArrowheads="1"/>
            </p:cNvSpPr>
            <p:nvPr/>
          </p:nvSpPr>
          <p:spPr bwMode="auto">
            <a:xfrm>
              <a:off x="1728" y="3024"/>
              <a:ext cx="1080"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a:t>
              </a:r>
              <a:r>
                <a:rPr lang="fr-FR" sz="2400">
                  <a:latin typeface="Times New Roman" pitchFamily="18" charset="0"/>
                </a:rPr>
                <a:t>entering</a:t>
              </a:r>
              <a:endParaRPr lang="en-US" sz="2400">
                <a:latin typeface="Times New Roman" pitchFamily="18" charset="0"/>
              </a:endParaRPr>
            </a:p>
          </p:txBody>
        </p:sp>
      </p:grpSp>
      <p:grpSp>
        <p:nvGrpSpPr>
          <p:cNvPr id="840712" name="Group 8"/>
          <p:cNvGrpSpPr>
            <a:grpSpLocks/>
          </p:cNvGrpSpPr>
          <p:nvPr/>
        </p:nvGrpSpPr>
        <p:grpSpPr bwMode="auto">
          <a:xfrm>
            <a:off x="1066800" y="2438400"/>
            <a:ext cx="4462463" cy="2484438"/>
            <a:chOff x="240" y="1776"/>
            <a:chExt cx="2811" cy="1565"/>
          </a:xfrm>
        </p:grpSpPr>
        <p:grpSp>
          <p:nvGrpSpPr>
            <p:cNvPr id="840713" name="Group 9"/>
            <p:cNvGrpSpPr>
              <a:grpSpLocks/>
            </p:cNvGrpSpPr>
            <p:nvPr/>
          </p:nvGrpSpPr>
          <p:grpSpPr bwMode="auto">
            <a:xfrm>
              <a:off x="1200" y="1776"/>
              <a:ext cx="1851" cy="1527"/>
              <a:chOff x="2762" y="1817"/>
              <a:chExt cx="371" cy="698"/>
            </a:xfrm>
          </p:grpSpPr>
          <p:grpSp>
            <p:nvGrpSpPr>
              <p:cNvPr id="840714" name="Group 10"/>
              <p:cNvGrpSpPr>
                <a:grpSpLocks/>
              </p:cNvGrpSpPr>
              <p:nvPr/>
            </p:nvGrpSpPr>
            <p:grpSpPr bwMode="auto">
              <a:xfrm>
                <a:off x="2762" y="1817"/>
                <a:ext cx="341" cy="358"/>
                <a:chOff x="2762" y="1817"/>
                <a:chExt cx="341" cy="358"/>
              </a:xfrm>
            </p:grpSpPr>
            <p:sp>
              <p:nvSpPr>
                <p:cNvPr id="840715" name="Freeform 11"/>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40716" name="Freeform 12"/>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40717" name="Group 13"/>
              <p:cNvGrpSpPr>
                <a:grpSpLocks/>
              </p:cNvGrpSpPr>
              <p:nvPr/>
            </p:nvGrpSpPr>
            <p:grpSpPr bwMode="auto">
              <a:xfrm>
                <a:off x="2762" y="2160"/>
                <a:ext cx="371" cy="355"/>
                <a:chOff x="2762" y="2160"/>
                <a:chExt cx="371" cy="355"/>
              </a:xfrm>
            </p:grpSpPr>
            <p:sp>
              <p:nvSpPr>
                <p:cNvPr id="840718" name="Freeform 14"/>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40719" name="Freeform 15"/>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40720" name="Group 16"/>
            <p:cNvGrpSpPr>
              <a:grpSpLocks/>
            </p:cNvGrpSpPr>
            <p:nvPr/>
          </p:nvGrpSpPr>
          <p:grpSpPr bwMode="auto">
            <a:xfrm>
              <a:off x="240" y="1872"/>
              <a:ext cx="864" cy="1469"/>
              <a:chOff x="768" y="1536"/>
              <a:chExt cx="1056" cy="1890"/>
            </a:xfrm>
          </p:grpSpPr>
          <p:grpSp>
            <p:nvGrpSpPr>
              <p:cNvPr id="840721" name="Group 17"/>
              <p:cNvGrpSpPr>
                <a:grpSpLocks/>
              </p:cNvGrpSpPr>
              <p:nvPr/>
            </p:nvGrpSpPr>
            <p:grpSpPr bwMode="auto">
              <a:xfrm>
                <a:off x="1248" y="1536"/>
                <a:ext cx="164" cy="142"/>
                <a:chOff x="2579" y="1864"/>
                <a:chExt cx="83" cy="69"/>
              </a:xfrm>
            </p:grpSpPr>
            <p:sp>
              <p:nvSpPr>
                <p:cNvPr id="840722" name="Freeform 18"/>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40723" name="Freeform 19"/>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40724" name="Object 20"/>
              <p:cNvGraphicFramePr>
                <a:graphicFrameLocks noChangeAspect="1"/>
              </p:cNvGraphicFramePr>
              <p:nvPr/>
            </p:nvGraphicFramePr>
            <p:xfrm>
              <a:off x="864" y="1872"/>
              <a:ext cx="960" cy="752"/>
            </p:xfrm>
            <a:graphic>
              <a:graphicData uri="http://schemas.openxmlformats.org/presentationml/2006/ole">
                <p:oleObj spid="_x0000_s840724" name="Clip" r:id="rId4" imgW="4430160" imgH="3468960" progId="MS_ClipArt_Gallery.2">
                  <p:embed/>
                </p:oleObj>
              </a:graphicData>
            </a:graphic>
          </p:graphicFrame>
          <p:sp>
            <p:nvSpPr>
              <p:cNvPr id="840725" name="Text Box 21"/>
              <p:cNvSpPr txBox="1">
                <a:spLocks noChangeArrowheads="1"/>
              </p:cNvSpPr>
              <p:nvPr/>
            </p:nvSpPr>
            <p:spPr bwMode="auto">
              <a:xfrm>
                <a:off x="768" y="2759"/>
                <a:ext cx="1042" cy="667"/>
              </a:xfrm>
              <a:prstGeom prst="rect">
                <a:avLst/>
              </a:prstGeom>
              <a:noFill/>
              <a:ln w="9525">
                <a:noFill/>
                <a:miter lim="800000"/>
                <a:headEnd/>
                <a:tailEnd/>
              </a:ln>
              <a:effectLst/>
            </p:spPr>
            <p:txBody>
              <a:bodyPr wrap="none">
                <a:spAutoFit/>
              </a:bodyPr>
              <a:lstStyle/>
              <a:p>
                <a:pPr algn="l">
                  <a:spcBef>
                    <a:spcPct val="0"/>
                  </a:spcBef>
                </a:pPr>
                <a:r>
                  <a:rPr lang="en-US" sz="2400" i="1">
                    <a:solidFill>
                      <a:schemeClr val="tx2"/>
                    </a:solidFill>
                    <a:latin typeface="Times New Roman" pitchFamily="18" charset="0"/>
                  </a:rPr>
                  <a:t>Tobacco </a:t>
                </a:r>
              </a:p>
              <a:p>
                <a:pPr algn="l">
                  <a:spcBef>
                    <a:spcPct val="0"/>
                  </a:spcBef>
                </a:pPr>
                <a:r>
                  <a:rPr lang="en-US" sz="2400" i="1">
                    <a:solidFill>
                      <a:schemeClr val="tx2"/>
                    </a:solidFill>
                    <a:latin typeface="Times New Roman" pitchFamily="18" charset="0"/>
                  </a:rPr>
                  <a:t>Company</a:t>
                </a:r>
              </a:p>
            </p:txBody>
          </p:sp>
        </p:grpSp>
      </p:grpSp>
      <p:sp>
        <p:nvSpPr>
          <p:cNvPr id="840726" name="Text Box 22"/>
          <p:cNvSpPr txBox="1">
            <a:spLocks noChangeArrowheads="1"/>
          </p:cNvSpPr>
          <p:nvPr/>
        </p:nvSpPr>
        <p:spPr bwMode="auto">
          <a:xfrm>
            <a:off x="1116013" y="5589588"/>
            <a:ext cx="7488237" cy="822325"/>
          </a:xfrm>
          <a:prstGeom prst="rect">
            <a:avLst/>
          </a:prstGeom>
          <a:noFill/>
          <a:ln w="9525" algn="ctr">
            <a:noFill/>
            <a:miter lim="800000"/>
            <a:headEnd/>
            <a:tailEnd/>
          </a:ln>
          <a:effectLst/>
        </p:spPr>
        <p:txBody>
          <a:bodyPr>
            <a:spAutoFit/>
          </a:bodyPr>
          <a:lstStyle/>
          <a:p>
            <a:pPr>
              <a:spcBef>
                <a:spcPct val="0"/>
              </a:spcBef>
            </a:pPr>
            <a:r>
              <a:rPr lang="en-US" sz="2400"/>
              <a:t>Should you enter new markets to maintain the level of sales?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457200" y="277813"/>
            <a:ext cx="8229600" cy="912812"/>
          </a:xfrm>
        </p:spPr>
        <p:txBody>
          <a:bodyPr/>
          <a:lstStyle/>
          <a:p>
            <a:r>
              <a:rPr lang="en-US"/>
              <a:t>The Influence Dilemma</a:t>
            </a:r>
          </a:p>
        </p:txBody>
      </p:sp>
      <p:grpSp>
        <p:nvGrpSpPr>
          <p:cNvPr id="842755" name="Group 3"/>
          <p:cNvGrpSpPr>
            <a:grpSpLocks/>
          </p:cNvGrpSpPr>
          <p:nvPr/>
        </p:nvGrpSpPr>
        <p:grpSpPr bwMode="auto">
          <a:xfrm>
            <a:off x="2514600" y="1676400"/>
            <a:ext cx="5715000" cy="3581400"/>
            <a:chOff x="1584" y="1056"/>
            <a:chExt cx="3600" cy="2256"/>
          </a:xfrm>
        </p:grpSpPr>
        <p:sp>
          <p:nvSpPr>
            <p:cNvPr id="842756" name="Text Box 4"/>
            <p:cNvSpPr txBox="1">
              <a:spLocks noChangeArrowheads="1"/>
            </p:cNvSpPr>
            <p:nvPr/>
          </p:nvSpPr>
          <p:spPr bwMode="auto">
            <a:xfrm>
              <a:off x="3456" y="1248"/>
              <a:ext cx="1680"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endParaRPr lang="en-US" sz="3200">
                <a:latin typeface="Times New Roman" pitchFamily="18" charset="0"/>
              </a:endParaRPr>
            </a:p>
          </p:txBody>
        </p:sp>
        <p:sp>
          <p:nvSpPr>
            <p:cNvPr id="842757" name="Text Box 5"/>
            <p:cNvSpPr txBox="1">
              <a:spLocks noChangeArrowheads="1"/>
            </p:cNvSpPr>
            <p:nvPr/>
          </p:nvSpPr>
          <p:spPr bwMode="auto">
            <a:xfrm>
              <a:off x="3600" y="2736"/>
              <a:ext cx="1584"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p>
          </p:txBody>
        </p:sp>
        <p:sp>
          <p:nvSpPr>
            <p:cNvPr id="842758" name="Rectangle 6"/>
            <p:cNvSpPr>
              <a:spLocks noChangeArrowheads="1"/>
            </p:cNvSpPr>
            <p:nvPr/>
          </p:nvSpPr>
          <p:spPr bwMode="auto">
            <a:xfrm>
              <a:off x="1584" y="1056"/>
              <a:ext cx="1488" cy="518"/>
            </a:xfrm>
            <a:prstGeom prst="rect">
              <a:avLst/>
            </a:prstGeom>
            <a:noFill/>
            <a:ln w="9525">
              <a:noFill/>
              <a:miter lim="800000"/>
              <a:headEnd/>
              <a:tailEnd/>
            </a:ln>
            <a:effectLst/>
          </p:spPr>
          <p:txBody>
            <a:bodyPr>
              <a:spAutoFit/>
            </a:bodyPr>
            <a:lstStyle/>
            <a:p>
              <a:pPr algn="l">
                <a:spcBef>
                  <a:spcPct val="0"/>
                </a:spcBef>
              </a:pPr>
              <a:r>
                <a:rPr lang="en-GB" sz="2400">
                  <a:latin typeface="Times New Roman" pitchFamily="18" charset="0"/>
                </a:rPr>
                <a:t>Influence regulation</a:t>
              </a:r>
            </a:p>
          </p:txBody>
        </p:sp>
        <p:sp>
          <p:nvSpPr>
            <p:cNvPr id="842759" name="Rectangle 7"/>
            <p:cNvSpPr>
              <a:spLocks noChangeArrowheads="1"/>
            </p:cNvSpPr>
            <p:nvPr/>
          </p:nvSpPr>
          <p:spPr bwMode="auto">
            <a:xfrm>
              <a:off x="1728" y="3024"/>
              <a:ext cx="1176"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a:t>
              </a:r>
              <a:r>
                <a:rPr lang="fr-FR" sz="2400">
                  <a:latin typeface="Times New Roman" pitchFamily="18" charset="0"/>
                </a:rPr>
                <a:t>Influence</a:t>
              </a:r>
              <a:endParaRPr lang="en-US" sz="2400">
                <a:latin typeface="Times New Roman" pitchFamily="18" charset="0"/>
              </a:endParaRPr>
            </a:p>
          </p:txBody>
        </p:sp>
      </p:grpSp>
      <p:grpSp>
        <p:nvGrpSpPr>
          <p:cNvPr id="842760" name="Group 8"/>
          <p:cNvGrpSpPr>
            <a:grpSpLocks/>
          </p:cNvGrpSpPr>
          <p:nvPr/>
        </p:nvGrpSpPr>
        <p:grpSpPr bwMode="auto">
          <a:xfrm>
            <a:off x="1066800" y="2438400"/>
            <a:ext cx="4462463" cy="2484438"/>
            <a:chOff x="240" y="1776"/>
            <a:chExt cx="2811" cy="1565"/>
          </a:xfrm>
        </p:grpSpPr>
        <p:grpSp>
          <p:nvGrpSpPr>
            <p:cNvPr id="842761" name="Group 9"/>
            <p:cNvGrpSpPr>
              <a:grpSpLocks/>
            </p:cNvGrpSpPr>
            <p:nvPr/>
          </p:nvGrpSpPr>
          <p:grpSpPr bwMode="auto">
            <a:xfrm>
              <a:off x="1200" y="1776"/>
              <a:ext cx="1851" cy="1527"/>
              <a:chOff x="2762" y="1817"/>
              <a:chExt cx="371" cy="698"/>
            </a:xfrm>
          </p:grpSpPr>
          <p:grpSp>
            <p:nvGrpSpPr>
              <p:cNvPr id="842762" name="Group 10"/>
              <p:cNvGrpSpPr>
                <a:grpSpLocks/>
              </p:cNvGrpSpPr>
              <p:nvPr/>
            </p:nvGrpSpPr>
            <p:grpSpPr bwMode="auto">
              <a:xfrm>
                <a:off x="2762" y="1817"/>
                <a:ext cx="341" cy="358"/>
                <a:chOff x="2762" y="1817"/>
                <a:chExt cx="341" cy="358"/>
              </a:xfrm>
            </p:grpSpPr>
            <p:sp>
              <p:nvSpPr>
                <p:cNvPr id="842763" name="Freeform 11"/>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42764" name="Freeform 12"/>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42765" name="Group 13"/>
              <p:cNvGrpSpPr>
                <a:grpSpLocks/>
              </p:cNvGrpSpPr>
              <p:nvPr/>
            </p:nvGrpSpPr>
            <p:grpSpPr bwMode="auto">
              <a:xfrm>
                <a:off x="2762" y="2160"/>
                <a:ext cx="371" cy="355"/>
                <a:chOff x="2762" y="2160"/>
                <a:chExt cx="371" cy="355"/>
              </a:xfrm>
            </p:grpSpPr>
            <p:sp>
              <p:nvSpPr>
                <p:cNvPr id="842766" name="Freeform 14"/>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42767" name="Freeform 15"/>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42768" name="Group 16"/>
            <p:cNvGrpSpPr>
              <a:grpSpLocks/>
            </p:cNvGrpSpPr>
            <p:nvPr/>
          </p:nvGrpSpPr>
          <p:grpSpPr bwMode="auto">
            <a:xfrm>
              <a:off x="240" y="1872"/>
              <a:ext cx="864" cy="1469"/>
              <a:chOff x="768" y="1536"/>
              <a:chExt cx="1056" cy="1890"/>
            </a:xfrm>
          </p:grpSpPr>
          <p:grpSp>
            <p:nvGrpSpPr>
              <p:cNvPr id="842769" name="Group 17"/>
              <p:cNvGrpSpPr>
                <a:grpSpLocks/>
              </p:cNvGrpSpPr>
              <p:nvPr/>
            </p:nvGrpSpPr>
            <p:grpSpPr bwMode="auto">
              <a:xfrm>
                <a:off x="1248" y="1536"/>
                <a:ext cx="164" cy="142"/>
                <a:chOff x="2579" y="1864"/>
                <a:chExt cx="83" cy="69"/>
              </a:xfrm>
            </p:grpSpPr>
            <p:sp>
              <p:nvSpPr>
                <p:cNvPr id="842770" name="Freeform 18"/>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42771" name="Freeform 19"/>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42772" name="Object 20"/>
              <p:cNvGraphicFramePr>
                <a:graphicFrameLocks noChangeAspect="1"/>
              </p:cNvGraphicFramePr>
              <p:nvPr/>
            </p:nvGraphicFramePr>
            <p:xfrm>
              <a:off x="864" y="1872"/>
              <a:ext cx="960" cy="752"/>
            </p:xfrm>
            <a:graphic>
              <a:graphicData uri="http://schemas.openxmlformats.org/presentationml/2006/ole">
                <p:oleObj spid="_x0000_s842772" name="Clip" r:id="rId4" imgW="4430160" imgH="3468960" progId="MS_ClipArt_Gallery.2">
                  <p:embed/>
                </p:oleObj>
              </a:graphicData>
            </a:graphic>
          </p:graphicFrame>
          <p:sp>
            <p:nvSpPr>
              <p:cNvPr id="842773" name="Text Box 21"/>
              <p:cNvSpPr txBox="1">
                <a:spLocks noChangeArrowheads="1"/>
              </p:cNvSpPr>
              <p:nvPr/>
            </p:nvSpPr>
            <p:spPr bwMode="auto">
              <a:xfrm>
                <a:off x="768" y="2759"/>
                <a:ext cx="1042" cy="667"/>
              </a:xfrm>
              <a:prstGeom prst="rect">
                <a:avLst/>
              </a:prstGeom>
              <a:noFill/>
              <a:ln w="9525">
                <a:noFill/>
                <a:miter lim="800000"/>
                <a:headEnd/>
                <a:tailEnd/>
              </a:ln>
              <a:effectLst/>
            </p:spPr>
            <p:txBody>
              <a:bodyPr wrap="none">
                <a:spAutoFit/>
              </a:bodyPr>
              <a:lstStyle/>
              <a:p>
                <a:pPr algn="l">
                  <a:spcBef>
                    <a:spcPct val="0"/>
                  </a:spcBef>
                </a:pPr>
                <a:r>
                  <a:rPr lang="en-US" sz="2400" i="1">
                    <a:solidFill>
                      <a:schemeClr val="tx2"/>
                    </a:solidFill>
                    <a:latin typeface="Times New Roman" pitchFamily="18" charset="0"/>
                  </a:rPr>
                  <a:t>Tobacco </a:t>
                </a:r>
              </a:p>
              <a:p>
                <a:pPr algn="l">
                  <a:spcBef>
                    <a:spcPct val="0"/>
                  </a:spcBef>
                </a:pPr>
                <a:r>
                  <a:rPr lang="en-US" sz="2400" i="1">
                    <a:solidFill>
                      <a:schemeClr val="tx2"/>
                    </a:solidFill>
                    <a:latin typeface="Times New Roman" pitchFamily="18" charset="0"/>
                  </a:rPr>
                  <a:t>Company</a:t>
                </a:r>
              </a:p>
            </p:txBody>
          </p:sp>
        </p:grpSp>
      </p:grpSp>
      <p:sp>
        <p:nvSpPr>
          <p:cNvPr id="842774" name="Text Box 22"/>
          <p:cNvSpPr txBox="1">
            <a:spLocks noChangeArrowheads="1"/>
          </p:cNvSpPr>
          <p:nvPr/>
        </p:nvSpPr>
        <p:spPr bwMode="auto">
          <a:xfrm>
            <a:off x="539750" y="5516563"/>
            <a:ext cx="7559675" cy="822325"/>
          </a:xfrm>
          <a:prstGeom prst="rect">
            <a:avLst/>
          </a:prstGeom>
          <a:noFill/>
          <a:ln w="9525">
            <a:noFill/>
            <a:miter lim="800000"/>
            <a:headEnd/>
            <a:tailEnd/>
          </a:ln>
          <a:effectLst/>
        </p:spPr>
        <p:txBody>
          <a:bodyPr>
            <a:spAutoFit/>
          </a:bodyPr>
          <a:lstStyle/>
          <a:p>
            <a:pPr>
              <a:spcBef>
                <a:spcPct val="0"/>
              </a:spcBef>
            </a:pPr>
            <a:r>
              <a:rPr lang="en-US" sz="2400"/>
              <a:t>Should you influence regulators to maintain an open tobacco market?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468313" y="260350"/>
            <a:ext cx="7772400" cy="685800"/>
          </a:xfrm>
        </p:spPr>
        <p:txBody>
          <a:bodyPr/>
          <a:lstStyle/>
          <a:p>
            <a:r>
              <a:rPr lang="en-US"/>
              <a:t>An Institutional Word </a:t>
            </a:r>
          </a:p>
        </p:txBody>
      </p:sp>
      <p:sp>
        <p:nvSpPr>
          <p:cNvPr id="844803" name="Text Box 3"/>
          <p:cNvSpPr txBox="1">
            <a:spLocks noChangeArrowheads="1"/>
          </p:cNvSpPr>
          <p:nvPr/>
        </p:nvSpPr>
        <p:spPr bwMode="auto">
          <a:xfrm>
            <a:off x="609600" y="1828800"/>
            <a:ext cx="8001000" cy="4035425"/>
          </a:xfrm>
          <a:prstGeom prst="rect">
            <a:avLst/>
          </a:prstGeom>
          <a:noFill/>
          <a:ln w="9525">
            <a:noFill/>
            <a:miter lim="800000"/>
            <a:headEnd/>
            <a:tailEnd/>
          </a:ln>
          <a:effectLst/>
        </p:spPr>
        <p:txBody>
          <a:bodyPr>
            <a:spAutoFit/>
          </a:bodyPr>
          <a:lstStyle/>
          <a:p>
            <a:pPr>
              <a:lnSpc>
                <a:spcPct val="90000"/>
              </a:lnSpc>
              <a:spcBef>
                <a:spcPct val="0"/>
              </a:spcBef>
            </a:pPr>
            <a:r>
              <a:rPr lang="en-US" sz="3200" i="1">
                <a:cs typeface="Tahoma" pitchFamily="34" charset="0"/>
              </a:rPr>
              <a:t>“Evidence from tobacco industry documents reveals that tobacco companies have operated for many years with the deliberate purpose of subverting the efforts of the World Health Organization to control tobacco use. The attempted subversion has been elaborate, well financed, sophisticated, and usually invisible”</a:t>
            </a:r>
          </a:p>
        </p:txBody>
      </p:sp>
      <p:sp>
        <p:nvSpPr>
          <p:cNvPr id="844804" name="Rectangle 4"/>
          <p:cNvSpPr>
            <a:spLocks noChangeArrowheads="1"/>
          </p:cNvSpPr>
          <p:nvPr/>
        </p:nvSpPr>
        <p:spPr bwMode="auto">
          <a:xfrm>
            <a:off x="5724525" y="5734050"/>
            <a:ext cx="2862263" cy="639763"/>
          </a:xfrm>
          <a:prstGeom prst="rect">
            <a:avLst/>
          </a:prstGeom>
          <a:noFill/>
          <a:ln w="9525">
            <a:noFill/>
            <a:miter lim="800000"/>
            <a:headEnd/>
            <a:tailEnd/>
          </a:ln>
          <a:effectLst/>
        </p:spPr>
        <p:txBody>
          <a:bodyPr>
            <a:spAutoFit/>
          </a:bodyPr>
          <a:lstStyle/>
          <a:p>
            <a:pPr algn="l">
              <a:spcBef>
                <a:spcPct val="0"/>
              </a:spcBef>
            </a:pPr>
            <a:r>
              <a:rPr lang="en-US" sz="1200">
                <a:latin typeface="Times New Roman" pitchFamily="18" charset="0"/>
              </a:rPr>
              <a:t>“Tobacco Company Strategies to Undermine Tobacco Control Activities at the World Health Organization”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468313" y="188913"/>
            <a:ext cx="7772400" cy="762000"/>
          </a:xfrm>
        </p:spPr>
        <p:txBody>
          <a:bodyPr/>
          <a:lstStyle/>
          <a:p>
            <a:r>
              <a:rPr lang="en-US"/>
              <a:t>Strategies of Influence</a:t>
            </a:r>
          </a:p>
        </p:txBody>
      </p:sp>
      <p:sp>
        <p:nvSpPr>
          <p:cNvPr id="846851" name="Rectangle 3"/>
          <p:cNvSpPr>
            <a:spLocks noGrp="1" noChangeArrowheads="1"/>
          </p:cNvSpPr>
          <p:nvPr>
            <p:ph type="body" idx="1"/>
          </p:nvPr>
        </p:nvSpPr>
        <p:spPr>
          <a:xfrm>
            <a:off x="533400" y="1752600"/>
            <a:ext cx="8229600" cy="3962400"/>
          </a:xfrm>
        </p:spPr>
        <p:txBody>
          <a:bodyPr/>
          <a:lstStyle/>
          <a:p>
            <a:pPr>
              <a:buFontTx/>
              <a:buChar char="•"/>
            </a:pPr>
            <a:r>
              <a:rPr lang="en-US" sz="2100"/>
              <a:t>Establishing relations with key officials of the political and scientific processes;</a:t>
            </a:r>
          </a:p>
          <a:p>
            <a:pPr>
              <a:buFontTx/>
              <a:buChar char="•"/>
            </a:pPr>
            <a:r>
              <a:rPr lang="en-US" sz="2100"/>
              <a:t>Using financial power to influence the political process;</a:t>
            </a:r>
          </a:p>
          <a:p>
            <a:pPr>
              <a:buFontTx/>
              <a:buChar char="•"/>
            </a:pPr>
            <a:r>
              <a:rPr lang="en-US" sz="2100"/>
              <a:t>Using existing influence on key institutions or officials to influence other institutions or other officials (scientific or political);</a:t>
            </a:r>
          </a:p>
          <a:p>
            <a:pPr>
              <a:buFontTx/>
              <a:buChar char="•"/>
            </a:pPr>
            <a:r>
              <a:rPr lang="en-US" sz="2100"/>
              <a:t>Using media and public relations to influence public image of key institutions and officials (scientific or political);</a:t>
            </a:r>
          </a:p>
          <a:p>
            <a:pPr>
              <a:buFontTx/>
              <a:buChar char="•"/>
            </a:pPr>
            <a:r>
              <a:rPr lang="en-US" sz="2100"/>
              <a:t>Funding and organizing scientific research while controlling that it results meet your business interest;</a:t>
            </a:r>
          </a:p>
          <a:p>
            <a:pPr>
              <a:buFontTx/>
              <a:buChar char="•"/>
            </a:pPr>
            <a:r>
              <a:rPr lang="en-US" sz="2100"/>
              <a:t>Passive and active intelligence to neutralize anti-tobacco activism.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95288" y="188913"/>
            <a:ext cx="7772400" cy="762000"/>
          </a:xfrm>
          <a:noFill/>
          <a:ln/>
        </p:spPr>
        <p:txBody>
          <a:bodyPr/>
          <a:lstStyle/>
          <a:p>
            <a:r>
              <a:rPr lang="en-US"/>
              <a:t>Destroying Activism</a:t>
            </a:r>
          </a:p>
        </p:txBody>
      </p:sp>
      <p:sp>
        <p:nvSpPr>
          <p:cNvPr id="848899" name="Rectangle 3"/>
          <p:cNvSpPr>
            <a:spLocks noGrp="1" noChangeArrowheads="1"/>
          </p:cNvSpPr>
          <p:nvPr>
            <p:ph type="body" idx="1"/>
          </p:nvPr>
        </p:nvSpPr>
        <p:spPr>
          <a:xfrm>
            <a:off x="457200" y="1905000"/>
            <a:ext cx="8077200" cy="4495800"/>
          </a:xfrm>
          <a:noFill/>
          <a:ln/>
        </p:spPr>
        <p:txBody>
          <a:bodyPr/>
          <a:lstStyle/>
          <a:p>
            <a:pPr algn="ctr">
              <a:buClr>
                <a:schemeClr val="tx1"/>
              </a:buClr>
              <a:buFont typeface="Wingdings" pitchFamily="2" charset="2"/>
              <a:buNone/>
            </a:pPr>
            <a:r>
              <a:rPr lang="en-US" i="1"/>
              <a:t>“Activists fall into four categories: radicals, opportunists, idealists and realists. […] </a:t>
            </a:r>
          </a:p>
          <a:p>
            <a:pPr algn="ctr">
              <a:buClr>
                <a:schemeClr val="tx1"/>
              </a:buClr>
              <a:buFont typeface="Wingdings" pitchFamily="2" charset="2"/>
              <a:buNone/>
            </a:pPr>
            <a:r>
              <a:rPr lang="en-US" i="1"/>
              <a:t>First, you isolate the radicals […] </a:t>
            </a:r>
          </a:p>
          <a:p>
            <a:pPr algn="ctr">
              <a:buClr>
                <a:schemeClr val="tx1"/>
              </a:buClr>
              <a:buFont typeface="Wingdings" pitchFamily="2" charset="2"/>
              <a:buNone/>
            </a:pPr>
            <a:r>
              <a:rPr lang="en-US" i="1"/>
              <a:t>Second, you carefully ‘cultivate’ the idealists […] </a:t>
            </a:r>
          </a:p>
          <a:p>
            <a:pPr algn="ctr">
              <a:buClr>
                <a:schemeClr val="tx1"/>
              </a:buClr>
              <a:buFont typeface="Wingdings" pitchFamily="2" charset="2"/>
              <a:buNone/>
            </a:pPr>
            <a:r>
              <a:rPr lang="en-US" i="1"/>
              <a:t>Finally, you coopt the realists”</a:t>
            </a:r>
            <a:endParaRPr lang="en-US" sz="1700" i="1"/>
          </a:p>
          <a:p>
            <a:pPr algn="ctr">
              <a:buClr>
                <a:schemeClr val="tx1"/>
              </a:buClr>
              <a:buFont typeface="Wingdings" pitchFamily="2" charset="2"/>
              <a:buNone/>
            </a:pPr>
            <a:endParaRPr lang="en-US" sz="1700" i="1"/>
          </a:p>
          <a:p>
            <a:pPr algn="r">
              <a:buClr>
                <a:schemeClr val="tx1"/>
              </a:buClr>
              <a:buFont typeface="Wingdings" pitchFamily="2" charset="2"/>
              <a:buNone/>
            </a:pPr>
            <a:r>
              <a:rPr lang="en-US" sz="1900"/>
              <a:t>Mongoven, Biscoe &amp; Duchin: destroying tobacco control activism from the inside, by Stacy M Carter, </a:t>
            </a:r>
            <a:r>
              <a:rPr lang="en-US" sz="1900">
                <a:latin typeface="Futura-Book;FuturaBT-Heavy;Futu"/>
              </a:rPr>
              <a:t>Tobacco Control </a:t>
            </a:r>
            <a:r>
              <a:rPr lang="en-US" sz="1900"/>
              <a:t>2002; 11 Issue 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r>
              <a:rPr lang="en-GB"/>
              <a:t>Epilogue?</a:t>
            </a:r>
          </a:p>
        </p:txBody>
      </p:sp>
      <p:sp>
        <p:nvSpPr>
          <p:cNvPr id="850947" name="Rectangle 3"/>
          <p:cNvSpPr>
            <a:spLocks noGrp="1" noChangeArrowheads="1"/>
          </p:cNvSpPr>
          <p:nvPr>
            <p:ph type="body" idx="1"/>
          </p:nvPr>
        </p:nvSpPr>
        <p:spPr/>
        <p:txBody>
          <a:bodyPr/>
          <a:lstStyle/>
          <a:p>
            <a:pPr>
              <a:buClr>
                <a:schemeClr val="tx1"/>
              </a:buClr>
              <a:buFont typeface="Wingdings" pitchFamily="2" charset="2"/>
              <a:buNone/>
            </a:pPr>
            <a:r>
              <a:rPr lang="en-US" sz="2600" b="1" i="1">
                <a:solidFill>
                  <a:schemeClr val="tx2"/>
                </a:solidFill>
              </a:rPr>
              <a:t>“	</a:t>
            </a:r>
            <a:r>
              <a:rPr lang="en-US" sz="2600" i="1">
                <a:solidFill>
                  <a:schemeClr val="tx2"/>
                </a:solidFill>
              </a:rPr>
              <a:t>Philip Morris needs to be involved in the international debate on the impact of smoking on health and in efforts to defend its ability to market its product in new, developing markets. But beyond this, I believe it would be useful for the company to raise its profile </a:t>
            </a:r>
            <a:r>
              <a:rPr lang="en-US" sz="2600" b="1" i="1">
                <a:solidFill>
                  <a:schemeClr val="tx2"/>
                </a:solidFill>
              </a:rPr>
              <a:t>as a responsible international corporate citizen”</a:t>
            </a:r>
          </a:p>
          <a:p>
            <a:pPr algn="r">
              <a:buClr>
                <a:schemeClr val="tx1"/>
              </a:buClr>
              <a:buFont typeface="Wingdings" pitchFamily="2" charset="2"/>
              <a:buNone/>
            </a:pPr>
            <a:r>
              <a:rPr lang="en-US" sz="2600"/>
              <a:t>G. Dalley, PM, 1984</a:t>
            </a:r>
            <a:endParaRPr lang="en-GB" sz="17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p:txBody>
          <a:bodyPr/>
          <a:lstStyle/>
          <a:p>
            <a:r>
              <a:rPr lang="en-US"/>
              <a:t>Addicted to Lies?</a:t>
            </a:r>
          </a:p>
        </p:txBody>
      </p:sp>
      <p:sp>
        <p:nvSpPr>
          <p:cNvPr id="852995" name="Rectangle 3"/>
          <p:cNvSpPr>
            <a:spLocks noGrp="1" noChangeArrowheads="1"/>
          </p:cNvSpPr>
          <p:nvPr>
            <p:ph type="body" idx="1"/>
          </p:nvPr>
        </p:nvSpPr>
        <p:spPr>
          <a:xfrm>
            <a:off x="381000" y="2133600"/>
            <a:ext cx="8178800" cy="4171950"/>
          </a:xfrm>
        </p:spPr>
        <p:txBody>
          <a:bodyPr/>
          <a:lstStyle/>
          <a:p>
            <a:pPr algn="ctr">
              <a:buFont typeface="Wingdings" pitchFamily="2" charset="2"/>
              <a:buNone/>
            </a:pPr>
            <a:r>
              <a:rPr lang="en-US" i="1"/>
              <a:t>The product you will market will have some unethical dimension</a:t>
            </a:r>
          </a:p>
          <a:p>
            <a:pPr algn="ctr">
              <a:buFont typeface="Wingdings" pitchFamily="2" charset="2"/>
              <a:buNone/>
            </a:pPr>
            <a:r>
              <a:rPr lang="en-US" i="1"/>
              <a:t>You will tend to hide this, even to yourself</a:t>
            </a:r>
          </a:p>
          <a:p>
            <a:pPr algn="ctr">
              <a:buFont typeface="Wingdings" pitchFamily="2" charset="2"/>
              <a:buNone/>
            </a:pPr>
            <a:endParaRPr lang="en-US" i="1"/>
          </a:p>
          <a:p>
            <a:pPr algn="ctr">
              <a:buFont typeface="Wingdings" pitchFamily="2" charset="2"/>
              <a:buNone/>
            </a:pPr>
            <a:r>
              <a:rPr lang="en-US" i="1"/>
              <a:t>and these denials</a:t>
            </a:r>
          </a:p>
          <a:p>
            <a:pPr algn="ctr">
              <a:buFont typeface="Wingdings" pitchFamily="2" charset="2"/>
              <a:buNone/>
            </a:pPr>
            <a:endParaRPr lang="en-US" i="1"/>
          </a:p>
          <a:p>
            <a:pPr algn="ctr">
              <a:buFont typeface="Wingdings" pitchFamily="2" charset="2"/>
              <a:buNone/>
            </a:pPr>
            <a:r>
              <a:rPr lang="en-US" i="1"/>
              <a:t>Will lead to further unethical practices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a:xfrm>
            <a:off x="323850" y="0"/>
            <a:ext cx="8569325" cy="1414463"/>
          </a:xfrm>
        </p:spPr>
        <p:txBody>
          <a:bodyPr/>
          <a:lstStyle/>
          <a:p>
            <a:r>
              <a:rPr lang="en-US" sz="3800" i="1"/>
              <a:t>Can we make ethical business out of an unethical product?</a:t>
            </a:r>
          </a:p>
        </p:txBody>
      </p:sp>
      <p:sp>
        <p:nvSpPr>
          <p:cNvPr id="851971" name="Rectangle 3"/>
          <p:cNvSpPr>
            <a:spLocks noGrp="1" noChangeArrowheads="1"/>
          </p:cNvSpPr>
          <p:nvPr>
            <p:ph type="body" idx="1"/>
          </p:nvPr>
        </p:nvSpPr>
        <p:spPr/>
        <p:txBody>
          <a:bodyPr/>
          <a:lstStyle/>
          <a:p>
            <a:pPr>
              <a:lnSpc>
                <a:spcPct val="90000"/>
              </a:lnSpc>
            </a:pPr>
            <a:r>
              <a:rPr lang="en-US" sz="2600"/>
              <a:t>By its product, the tobacco business has a detrimental effect on people because tobacco affects health;</a:t>
            </a:r>
          </a:p>
          <a:p>
            <a:pPr>
              <a:lnSpc>
                <a:spcPct val="90000"/>
              </a:lnSpc>
            </a:pPr>
            <a:r>
              <a:rPr lang="en-US" sz="2600"/>
              <a:t>By its behaviors, the tobacco business has a detrimental effect on the society as a whole, in particular because of manipulation of public opinion, distortion of scientific research and subversion of political processes.</a:t>
            </a:r>
          </a:p>
          <a:p>
            <a:pPr>
              <a:lnSpc>
                <a:spcPct val="90000"/>
              </a:lnSpc>
            </a:pPr>
            <a:r>
              <a:rPr lang="en-US" sz="2600"/>
              <a:t>These negative impacts are destroying the fabric of society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68313" y="333375"/>
            <a:ext cx="7772400" cy="1143000"/>
          </a:xfrm>
        </p:spPr>
        <p:txBody>
          <a:bodyPr/>
          <a:lstStyle/>
          <a:p>
            <a:pPr>
              <a:lnSpc>
                <a:spcPct val="80000"/>
              </a:lnSpc>
            </a:pPr>
            <a:r>
              <a:rPr lang="en-US"/>
              <a:t>Some Key Learnings:</a:t>
            </a:r>
          </a:p>
        </p:txBody>
      </p:sp>
      <p:sp>
        <p:nvSpPr>
          <p:cNvPr id="854019" name="Rectangle 3"/>
          <p:cNvSpPr>
            <a:spLocks noChangeArrowheads="1"/>
          </p:cNvSpPr>
          <p:nvPr/>
        </p:nvSpPr>
        <p:spPr bwMode="auto">
          <a:xfrm>
            <a:off x="468313" y="1700213"/>
            <a:ext cx="8210550" cy="4572000"/>
          </a:xfrm>
          <a:prstGeom prst="rect">
            <a:avLst/>
          </a:prstGeom>
          <a:noFill/>
          <a:ln w="9525">
            <a:noFill/>
            <a:miter lim="800000"/>
            <a:headEnd/>
            <a:tailEnd/>
          </a:ln>
        </p:spPr>
        <p:txBody>
          <a:bodyPr/>
          <a:lstStyle/>
          <a:p>
            <a:pPr marL="342900" indent="-342900" algn="l" eaLnBrk="1" hangingPunct="1">
              <a:spcBef>
                <a:spcPct val="20000"/>
              </a:spcBef>
              <a:buClr>
                <a:schemeClr val="accent1"/>
              </a:buClr>
              <a:buSzPct val="65000"/>
              <a:buFont typeface="Wingdings" pitchFamily="2" charset="2"/>
              <a:buChar char="n"/>
            </a:pPr>
            <a:r>
              <a:rPr lang="en-US" sz="2100">
                <a:latin typeface="Arial" pitchFamily="34" charset="0"/>
              </a:rPr>
              <a:t>Business influences the desires of customers; it may manipulate them;</a:t>
            </a:r>
            <a:r>
              <a:rPr lang="en-GB" sz="2100">
                <a:latin typeface="Arial" pitchFamily="34" charset="0"/>
              </a:rPr>
              <a:t> </a:t>
            </a:r>
          </a:p>
          <a:p>
            <a:pPr marL="342900" indent="-342900" algn="l" eaLnBrk="1" hangingPunct="1">
              <a:spcBef>
                <a:spcPct val="20000"/>
              </a:spcBef>
              <a:buClr>
                <a:schemeClr val="accent1"/>
              </a:buClr>
              <a:buSzPct val="65000"/>
              <a:buFont typeface="Wingdings" pitchFamily="2" charset="2"/>
              <a:buChar char="n"/>
            </a:pPr>
            <a:r>
              <a:rPr lang="en-US" sz="2100">
                <a:latin typeface="Arial" pitchFamily="34" charset="0"/>
              </a:rPr>
              <a:t>Business can use secret and sophisticated strategies to undermine the role of control authorities;</a:t>
            </a:r>
          </a:p>
          <a:p>
            <a:pPr marL="342900" indent="-342900" algn="l" eaLnBrk="1" hangingPunct="1">
              <a:spcBef>
                <a:spcPct val="20000"/>
              </a:spcBef>
              <a:buClr>
                <a:schemeClr val="accent1"/>
              </a:buClr>
              <a:buSzPct val="65000"/>
              <a:buFont typeface="Wingdings" pitchFamily="2" charset="2"/>
              <a:buChar char="n"/>
            </a:pPr>
            <a:r>
              <a:rPr lang="en-GB" sz="2100">
                <a:latin typeface="Arial" pitchFamily="34" charset="0"/>
              </a:rPr>
              <a:t>To say: </a:t>
            </a:r>
            <a:r>
              <a:rPr lang="en-GB" sz="2100" i="1">
                <a:latin typeface="Arial" pitchFamily="34" charset="0"/>
              </a:rPr>
              <a:t>"tobacco is bad hence tobacco business is not ethical"</a:t>
            </a:r>
            <a:r>
              <a:rPr lang="en-GB" sz="2100">
                <a:latin typeface="Arial" pitchFamily="34" charset="0"/>
              </a:rPr>
              <a:t> is not enough for a proper ethical analysis;</a:t>
            </a:r>
            <a:r>
              <a:rPr lang="en-US" sz="2100">
                <a:latin typeface="Arial" pitchFamily="34" charset="0"/>
              </a:rPr>
              <a:t> Behaviors matter;</a:t>
            </a:r>
          </a:p>
          <a:p>
            <a:pPr marL="342900" indent="-342900" algn="l" eaLnBrk="1" hangingPunct="1">
              <a:spcBef>
                <a:spcPct val="20000"/>
              </a:spcBef>
              <a:buClr>
                <a:schemeClr val="accent1"/>
              </a:buClr>
              <a:buSzPct val="65000"/>
              <a:buFont typeface="Wingdings" pitchFamily="2" charset="2"/>
              <a:buChar char="n"/>
            </a:pPr>
            <a:r>
              <a:rPr lang="en-GB" sz="2100">
                <a:latin typeface="Arial" pitchFamily="34" charset="0"/>
              </a:rPr>
              <a:t>When a product is unethical, more unethical behaviours will tend to hide the unethical strategy;</a:t>
            </a:r>
            <a:endParaRPr lang="en-US" sz="2100">
              <a:latin typeface="Arial" pitchFamily="34" charset="0"/>
            </a:endParaRPr>
          </a:p>
          <a:p>
            <a:pPr marL="342900" indent="-342900" algn="l" eaLnBrk="1" hangingPunct="1">
              <a:spcBef>
                <a:spcPct val="20000"/>
              </a:spcBef>
              <a:buClr>
                <a:schemeClr val="accent1"/>
              </a:buClr>
              <a:buSzPct val="65000"/>
              <a:buFont typeface="Wingdings" pitchFamily="2" charset="2"/>
              <a:buChar char="n"/>
            </a:pPr>
            <a:r>
              <a:rPr lang="en-GB" sz="2100">
                <a:latin typeface="Arial" pitchFamily="34" charset="0"/>
              </a:rPr>
              <a:t>Unethical behaviours not only perpetuate, they tend to reinforce.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95288" y="277813"/>
            <a:ext cx="8569325" cy="1139825"/>
          </a:xfrm>
        </p:spPr>
        <p:txBody>
          <a:bodyPr/>
          <a:lstStyle/>
          <a:p>
            <a:r>
              <a:rPr lang="en-US" sz="3800"/>
              <a:t>Can you teach ethics to tobacco companies? My experience</a:t>
            </a:r>
          </a:p>
        </p:txBody>
      </p:sp>
      <p:sp>
        <p:nvSpPr>
          <p:cNvPr id="856067" name="Rectangle 3"/>
          <p:cNvSpPr>
            <a:spLocks noGrp="1" noChangeArrowheads="1"/>
          </p:cNvSpPr>
          <p:nvPr>
            <p:ph type="body" idx="1"/>
          </p:nvPr>
        </p:nvSpPr>
        <p:spPr>
          <a:xfrm>
            <a:off x="179388" y="5229225"/>
            <a:ext cx="8229600" cy="576263"/>
          </a:xfrm>
        </p:spPr>
        <p:txBody>
          <a:bodyPr/>
          <a:lstStyle/>
          <a:p>
            <a:pPr algn="ctr">
              <a:lnSpc>
                <a:spcPct val="80000"/>
              </a:lnSpc>
              <a:buFont typeface="Wingdings" pitchFamily="2" charset="2"/>
              <a:buNone/>
            </a:pPr>
            <a:r>
              <a:rPr lang="en-US" sz="2100"/>
              <a:t>What do you feel?</a:t>
            </a:r>
          </a:p>
          <a:p>
            <a:pPr algn="ctr">
              <a:lnSpc>
                <a:spcPct val="80000"/>
              </a:lnSpc>
              <a:buFont typeface="Wingdings" pitchFamily="2" charset="2"/>
              <a:buNone/>
            </a:pPr>
            <a:r>
              <a:rPr lang="en-US" sz="2100"/>
              <a:t>What do you need?</a:t>
            </a:r>
          </a:p>
          <a:p>
            <a:pPr algn="ctr">
              <a:lnSpc>
                <a:spcPct val="80000"/>
              </a:lnSpc>
              <a:buFont typeface="Wingdings" pitchFamily="2" charset="2"/>
              <a:buNone/>
            </a:pPr>
            <a:r>
              <a:rPr lang="en-US" sz="2100"/>
              <a:t>How can I help you?</a:t>
            </a:r>
          </a:p>
        </p:txBody>
      </p:sp>
      <p:grpSp>
        <p:nvGrpSpPr>
          <p:cNvPr id="856068" name="Group 4"/>
          <p:cNvGrpSpPr>
            <a:grpSpLocks/>
          </p:cNvGrpSpPr>
          <p:nvPr/>
        </p:nvGrpSpPr>
        <p:grpSpPr bwMode="auto">
          <a:xfrm>
            <a:off x="1395413" y="2060575"/>
            <a:ext cx="5832475" cy="2738438"/>
            <a:chOff x="879" y="1298"/>
            <a:chExt cx="3674" cy="1725"/>
          </a:xfrm>
        </p:grpSpPr>
        <p:grpSp>
          <p:nvGrpSpPr>
            <p:cNvPr id="856069" name="Group 5"/>
            <p:cNvGrpSpPr>
              <a:grpSpLocks/>
            </p:cNvGrpSpPr>
            <p:nvPr/>
          </p:nvGrpSpPr>
          <p:grpSpPr bwMode="auto">
            <a:xfrm>
              <a:off x="879" y="1490"/>
              <a:ext cx="909" cy="1251"/>
              <a:chOff x="2301" y="1864"/>
              <a:chExt cx="461" cy="607"/>
            </a:xfrm>
          </p:grpSpPr>
          <p:grpSp>
            <p:nvGrpSpPr>
              <p:cNvPr id="856070" name="Group 6"/>
              <p:cNvGrpSpPr>
                <a:grpSpLocks/>
              </p:cNvGrpSpPr>
              <p:nvPr/>
            </p:nvGrpSpPr>
            <p:grpSpPr bwMode="auto">
              <a:xfrm>
                <a:off x="2301" y="1910"/>
                <a:ext cx="461" cy="561"/>
                <a:chOff x="2301" y="1910"/>
                <a:chExt cx="461" cy="561"/>
              </a:xfrm>
            </p:grpSpPr>
            <p:sp>
              <p:nvSpPr>
                <p:cNvPr id="856071" name="Freeform 7"/>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56072" name="Freeform 8"/>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56073" name="Freeform 9"/>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56074" name="Freeform 10"/>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56075" name="Freeform 11"/>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56076" name="Freeform 12"/>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56077" name="Group 13"/>
              <p:cNvGrpSpPr>
                <a:grpSpLocks/>
              </p:cNvGrpSpPr>
              <p:nvPr/>
            </p:nvGrpSpPr>
            <p:grpSpPr bwMode="auto">
              <a:xfrm>
                <a:off x="2579" y="1864"/>
                <a:ext cx="83" cy="69"/>
                <a:chOff x="2579" y="1864"/>
                <a:chExt cx="83" cy="69"/>
              </a:xfrm>
            </p:grpSpPr>
            <p:sp>
              <p:nvSpPr>
                <p:cNvPr id="856078" name="Freeform 14"/>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56079" name="Freeform 15"/>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56080" name="Group 16"/>
            <p:cNvGrpSpPr>
              <a:grpSpLocks/>
            </p:cNvGrpSpPr>
            <p:nvPr/>
          </p:nvGrpSpPr>
          <p:grpSpPr bwMode="auto">
            <a:xfrm>
              <a:off x="1791" y="1298"/>
              <a:ext cx="2762" cy="1527"/>
              <a:chOff x="2762" y="1817"/>
              <a:chExt cx="371" cy="698"/>
            </a:xfrm>
          </p:grpSpPr>
          <p:grpSp>
            <p:nvGrpSpPr>
              <p:cNvPr id="856081" name="Group 17"/>
              <p:cNvGrpSpPr>
                <a:grpSpLocks/>
              </p:cNvGrpSpPr>
              <p:nvPr/>
            </p:nvGrpSpPr>
            <p:grpSpPr bwMode="auto">
              <a:xfrm>
                <a:off x="2762" y="1817"/>
                <a:ext cx="341" cy="358"/>
                <a:chOff x="2762" y="1817"/>
                <a:chExt cx="341" cy="358"/>
              </a:xfrm>
            </p:grpSpPr>
            <p:sp>
              <p:nvSpPr>
                <p:cNvPr id="856082" name="Freeform 18"/>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56083" name="Freeform 19"/>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56084" name="Group 20"/>
              <p:cNvGrpSpPr>
                <a:grpSpLocks/>
              </p:cNvGrpSpPr>
              <p:nvPr/>
            </p:nvGrpSpPr>
            <p:grpSpPr bwMode="auto">
              <a:xfrm>
                <a:off x="2762" y="2160"/>
                <a:ext cx="371" cy="355"/>
                <a:chOff x="2762" y="2160"/>
                <a:chExt cx="371" cy="355"/>
              </a:xfrm>
            </p:grpSpPr>
            <p:sp>
              <p:nvSpPr>
                <p:cNvPr id="856085" name="Freeform 21"/>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56086" name="Freeform 22"/>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sp>
          <p:nvSpPr>
            <p:cNvPr id="856087" name="Text Box 23"/>
            <p:cNvSpPr txBox="1">
              <a:spLocks noChangeArrowheads="1"/>
            </p:cNvSpPr>
            <p:nvPr/>
          </p:nvSpPr>
          <p:spPr bwMode="auto">
            <a:xfrm>
              <a:off x="1197" y="2811"/>
              <a:ext cx="357" cy="212"/>
            </a:xfrm>
            <a:prstGeom prst="rect">
              <a:avLst/>
            </a:prstGeom>
            <a:noFill/>
            <a:ln w="9525">
              <a:noFill/>
              <a:miter lim="800000"/>
              <a:headEnd/>
              <a:tailEnd/>
            </a:ln>
            <a:effectLst/>
          </p:spPr>
          <p:txBody>
            <a:bodyPr wrap="none">
              <a:spAutoFit/>
            </a:bodyPr>
            <a:lstStyle/>
            <a:p>
              <a:pPr algn="l" eaLnBrk="1" hangingPunct="1">
                <a:spcBef>
                  <a:spcPct val="0"/>
                </a:spcBef>
              </a:pPr>
              <a:r>
                <a:rPr lang="en-US" sz="1600" b="1">
                  <a:latin typeface="Arial" pitchFamily="34" charset="0"/>
                </a:rPr>
                <a:t>You</a:t>
              </a:r>
            </a:p>
          </p:txBody>
        </p:sp>
      </p:grpSp>
      <p:sp>
        <p:nvSpPr>
          <p:cNvPr id="856088" name="Text Box 24"/>
          <p:cNvSpPr txBox="1">
            <a:spLocks noChangeArrowheads="1"/>
          </p:cNvSpPr>
          <p:nvPr/>
        </p:nvSpPr>
        <p:spPr bwMode="auto">
          <a:xfrm>
            <a:off x="3700463" y="1941513"/>
            <a:ext cx="1517650" cy="336550"/>
          </a:xfrm>
          <a:prstGeom prst="rect">
            <a:avLst/>
          </a:prstGeom>
          <a:noFill/>
          <a:ln w="9525">
            <a:noFill/>
            <a:miter lim="800000"/>
            <a:headEnd/>
            <a:tailEnd/>
          </a:ln>
          <a:effectLst/>
        </p:spPr>
        <p:txBody>
          <a:bodyPr wrap="none">
            <a:spAutoFit/>
          </a:bodyPr>
          <a:lstStyle/>
          <a:p>
            <a:pPr algn="l" eaLnBrk="1" hangingPunct="1">
              <a:spcBef>
                <a:spcPct val="0"/>
              </a:spcBef>
            </a:pPr>
            <a:r>
              <a:rPr lang="en-US" sz="1600" b="1">
                <a:latin typeface="Arial" pitchFamily="34" charset="0"/>
              </a:rPr>
              <a:t>Staying in PM</a:t>
            </a:r>
          </a:p>
        </p:txBody>
      </p:sp>
      <p:sp>
        <p:nvSpPr>
          <p:cNvPr id="856089" name="Text Box 25"/>
          <p:cNvSpPr txBox="1">
            <a:spLocks noChangeArrowheads="1"/>
          </p:cNvSpPr>
          <p:nvPr/>
        </p:nvSpPr>
        <p:spPr bwMode="auto">
          <a:xfrm>
            <a:off x="3916363" y="4389438"/>
            <a:ext cx="1312862" cy="336550"/>
          </a:xfrm>
          <a:prstGeom prst="rect">
            <a:avLst/>
          </a:prstGeom>
          <a:noFill/>
          <a:ln w="9525">
            <a:noFill/>
            <a:miter lim="800000"/>
            <a:headEnd/>
            <a:tailEnd/>
          </a:ln>
          <a:effectLst/>
        </p:spPr>
        <p:txBody>
          <a:bodyPr wrap="none">
            <a:spAutoFit/>
          </a:bodyPr>
          <a:lstStyle/>
          <a:p>
            <a:pPr algn="l" eaLnBrk="1" hangingPunct="1">
              <a:spcBef>
                <a:spcPct val="0"/>
              </a:spcBef>
            </a:pPr>
            <a:r>
              <a:rPr lang="en-US" sz="1600" b="1">
                <a:latin typeface="Arial" pitchFamily="34" charset="0"/>
              </a:rPr>
              <a:t>Leaving 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6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60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60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56067">
                                            <p:txEl>
                                              <p:pRg st="0" end="0"/>
                                            </p:txEl>
                                          </p:spTgt>
                                        </p:tgtEl>
                                        <p:attrNameLst>
                                          <p:attrName>style.visibility</p:attrName>
                                        </p:attrNameLst>
                                      </p:cBhvr>
                                      <p:to>
                                        <p:strVal val="visible"/>
                                      </p:to>
                                    </p:set>
                                    <p:animEffect transition="in" filter="wipe(left)">
                                      <p:cBhvr>
                                        <p:cTn id="19" dur="500"/>
                                        <p:tgtEl>
                                          <p:spTgt spid="85606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56067">
                                            <p:txEl>
                                              <p:pRg st="1" end="1"/>
                                            </p:txEl>
                                          </p:spTgt>
                                        </p:tgtEl>
                                        <p:attrNameLst>
                                          <p:attrName>style.visibility</p:attrName>
                                        </p:attrNameLst>
                                      </p:cBhvr>
                                      <p:to>
                                        <p:strVal val="visible"/>
                                      </p:to>
                                    </p:set>
                                    <p:animEffect transition="in" filter="wipe(left)">
                                      <p:cBhvr>
                                        <p:cTn id="24" dur="500"/>
                                        <p:tgtEl>
                                          <p:spTgt spid="85606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56067">
                                            <p:txEl>
                                              <p:pRg st="2" end="2"/>
                                            </p:txEl>
                                          </p:spTgt>
                                        </p:tgtEl>
                                        <p:attrNameLst>
                                          <p:attrName>style.visibility</p:attrName>
                                        </p:attrNameLst>
                                      </p:cBhvr>
                                      <p:to>
                                        <p:strVal val="visible"/>
                                      </p:to>
                                    </p:set>
                                    <p:animEffect transition="in" filter="wipe(left)">
                                      <p:cBhvr>
                                        <p:cTn id="29" dur="500"/>
                                        <p:tgtEl>
                                          <p:spTgt spid="856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6067" grpId="0" build="p"/>
      <p:bldP spid="856088" grpId="0"/>
      <p:bldP spid="8560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p:txBody>
          <a:bodyPr/>
          <a:lstStyle/>
          <a:p>
            <a:r>
              <a:rPr lang="en-US"/>
              <a:t>The Smoker’s Dilemma</a:t>
            </a:r>
          </a:p>
        </p:txBody>
      </p:sp>
      <p:grpSp>
        <p:nvGrpSpPr>
          <p:cNvPr id="808963" name="Group 3"/>
          <p:cNvGrpSpPr>
            <a:grpSpLocks/>
          </p:cNvGrpSpPr>
          <p:nvPr/>
        </p:nvGrpSpPr>
        <p:grpSpPr bwMode="auto">
          <a:xfrm>
            <a:off x="762000" y="2438400"/>
            <a:ext cx="4386263" cy="2424113"/>
            <a:chOff x="480" y="1536"/>
            <a:chExt cx="2763" cy="1527"/>
          </a:xfrm>
        </p:grpSpPr>
        <p:grpSp>
          <p:nvGrpSpPr>
            <p:cNvPr id="808964" name="Group 4"/>
            <p:cNvGrpSpPr>
              <a:grpSpLocks/>
            </p:cNvGrpSpPr>
            <p:nvPr/>
          </p:nvGrpSpPr>
          <p:grpSpPr bwMode="auto">
            <a:xfrm>
              <a:off x="480" y="1728"/>
              <a:ext cx="909" cy="1251"/>
              <a:chOff x="2301" y="1864"/>
              <a:chExt cx="461" cy="607"/>
            </a:xfrm>
          </p:grpSpPr>
          <p:grpSp>
            <p:nvGrpSpPr>
              <p:cNvPr id="808965" name="Group 5"/>
              <p:cNvGrpSpPr>
                <a:grpSpLocks/>
              </p:cNvGrpSpPr>
              <p:nvPr/>
            </p:nvGrpSpPr>
            <p:grpSpPr bwMode="auto">
              <a:xfrm>
                <a:off x="2301" y="1910"/>
                <a:ext cx="461" cy="561"/>
                <a:chOff x="2301" y="1910"/>
                <a:chExt cx="461" cy="561"/>
              </a:xfrm>
            </p:grpSpPr>
            <p:sp>
              <p:nvSpPr>
                <p:cNvPr id="808966" name="Freeform 6"/>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08967" name="Freeform 7"/>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08968" name="Freeform 8"/>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08969" name="Freeform 9"/>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08970" name="Freeform 10"/>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08971" name="Freeform 11"/>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08972" name="Group 12"/>
              <p:cNvGrpSpPr>
                <a:grpSpLocks/>
              </p:cNvGrpSpPr>
              <p:nvPr/>
            </p:nvGrpSpPr>
            <p:grpSpPr bwMode="auto">
              <a:xfrm>
                <a:off x="2579" y="1864"/>
                <a:ext cx="83" cy="69"/>
                <a:chOff x="2579" y="1864"/>
                <a:chExt cx="83" cy="69"/>
              </a:xfrm>
            </p:grpSpPr>
            <p:sp>
              <p:nvSpPr>
                <p:cNvPr id="808973" name="Freeform 13"/>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08974" name="Freeform 14"/>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08975" name="Group 15"/>
            <p:cNvGrpSpPr>
              <a:grpSpLocks/>
            </p:cNvGrpSpPr>
            <p:nvPr/>
          </p:nvGrpSpPr>
          <p:grpSpPr bwMode="auto">
            <a:xfrm>
              <a:off x="1392" y="1536"/>
              <a:ext cx="1851" cy="1527"/>
              <a:chOff x="2762" y="1817"/>
              <a:chExt cx="371" cy="698"/>
            </a:xfrm>
          </p:grpSpPr>
          <p:grpSp>
            <p:nvGrpSpPr>
              <p:cNvPr id="808976" name="Group 16"/>
              <p:cNvGrpSpPr>
                <a:grpSpLocks/>
              </p:cNvGrpSpPr>
              <p:nvPr/>
            </p:nvGrpSpPr>
            <p:grpSpPr bwMode="auto">
              <a:xfrm>
                <a:off x="2762" y="1817"/>
                <a:ext cx="341" cy="358"/>
                <a:chOff x="2762" y="1817"/>
                <a:chExt cx="341" cy="358"/>
              </a:xfrm>
            </p:grpSpPr>
            <p:sp>
              <p:nvSpPr>
                <p:cNvPr id="808977" name="Freeform 1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08978" name="Freeform 1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08979" name="Group 19"/>
              <p:cNvGrpSpPr>
                <a:grpSpLocks/>
              </p:cNvGrpSpPr>
              <p:nvPr/>
            </p:nvGrpSpPr>
            <p:grpSpPr bwMode="auto">
              <a:xfrm>
                <a:off x="2762" y="2160"/>
                <a:ext cx="371" cy="355"/>
                <a:chOff x="2762" y="2160"/>
                <a:chExt cx="371" cy="355"/>
              </a:xfrm>
            </p:grpSpPr>
            <p:sp>
              <p:nvSpPr>
                <p:cNvPr id="808980" name="Freeform 2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08981" name="Freeform 2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grpSp>
        <p:nvGrpSpPr>
          <p:cNvPr id="808982" name="Group 22"/>
          <p:cNvGrpSpPr>
            <a:grpSpLocks/>
          </p:cNvGrpSpPr>
          <p:nvPr/>
        </p:nvGrpSpPr>
        <p:grpSpPr bwMode="auto">
          <a:xfrm>
            <a:off x="2667000" y="1981200"/>
            <a:ext cx="5943600" cy="3308350"/>
            <a:chOff x="1680" y="1248"/>
            <a:chExt cx="3744" cy="2084"/>
          </a:xfrm>
        </p:grpSpPr>
        <p:sp>
          <p:nvSpPr>
            <p:cNvPr id="808983" name="Text Box 23"/>
            <p:cNvSpPr txBox="1">
              <a:spLocks noChangeArrowheads="1"/>
            </p:cNvSpPr>
            <p:nvPr/>
          </p:nvSpPr>
          <p:spPr bwMode="auto">
            <a:xfrm>
              <a:off x="3216" y="1248"/>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a:t>
              </a:r>
              <a:r>
                <a:rPr lang="fr-FR" sz="2800">
                  <a:latin typeface="Times New Roman" pitchFamily="18" charset="0"/>
                </a:rPr>
                <a:t>s</a:t>
              </a:r>
              <a:r>
                <a:rPr lang="en-US" sz="2800">
                  <a:latin typeface="Times New Roman" pitchFamily="18" charset="0"/>
                </a:rPr>
                <a:t> of </a:t>
              </a:r>
              <a:r>
                <a:rPr lang="fr-FR" sz="2800">
                  <a:latin typeface="Times New Roman" pitchFamily="18" charset="0"/>
                </a:rPr>
                <a:t>smoking</a:t>
              </a:r>
              <a:endParaRPr lang="en-US" sz="3200">
                <a:latin typeface="Times New Roman" pitchFamily="18" charset="0"/>
              </a:endParaRPr>
            </a:p>
          </p:txBody>
        </p:sp>
        <p:sp>
          <p:nvSpPr>
            <p:cNvPr id="808984" name="Text Box 24"/>
            <p:cNvSpPr txBox="1">
              <a:spLocks noChangeArrowheads="1"/>
            </p:cNvSpPr>
            <p:nvPr/>
          </p:nvSpPr>
          <p:spPr bwMode="auto">
            <a:xfrm>
              <a:off x="3264" y="2736"/>
              <a:ext cx="2160" cy="596"/>
            </a:xfrm>
            <a:prstGeom prst="rect">
              <a:avLst/>
            </a:prstGeom>
            <a:noFill/>
            <a:ln w="9525">
              <a:noFill/>
              <a:miter lim="800000"/>
              <a:headEnd/>
              <a:tailEnd/>
            </a:ln>
            <a:effectLst/>
          </p:spPr>
          <p:txBody>
            <a:bodyPr>
              <a:spAutoFit/>
            </a:bodyPr>
            <a:lstStyle/>
            <a:p>
              <a:pPr algn="l">
                <a:spcBef>
                  <a:spcPct val="0"/>
                </a:spcBef>
              </a:pPr>
              <a:r>
                <a:rPr lang="en-GB" sz="2800">
                  <a:latin typeface="Times New Roman" pitchFamily="18" charset="0"/>
                </a:rPr>
                <a:t>Consequences of not smoking</a:t>
              </a:r>
            </a:p>
          </p:txBody>
        </p:sp>
        <p:sp>
          <p:nvSpPr>
            <p:cNvPr id="808985" name="Rectangle 25"/>
            <p:cNvSpPr>
              <a:spLocks noChangeArrowheads="1"/>
            </p:cNvSpPr>
            <p:nvPr/>
          </p:nvSpPr>
          <p:spPr bwMode="auto">
            <a:xfrm>
              <a:off x="1680" y="1392"/>
              <a:ext cx="809"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Smoking</a:t>
              </a:r>
            </a:p>
          </p:txBody>
        </p:sp>
        <p:sp>
          <p:nvSpPr>
            <p:cNvPr id="808986" name="Rectangle 26"/>
            <p:cNvSpPr>
              <a:spLocks noChangeArrowheads="1"/>
            </p:cNvSpPr>
            <p:nvPr/>
          </p:nvSpPr>
          <p:spPr bwMode="auto">
            <a:xfrm>
              <a:off x="1680" y="2976"/>
              <a:ext cx="1145" cy="288"/>
            </a:xfrm>
            <a:prstGeom prst="rect">
              <a:avLst/>
            </a:prstGeom>
            <a:noFill/>
            <a:ln w="9525">
              <a:noFill/>
              <a:miter lim="800000"/>
              <a:headEnd/>
              <a:tailEnd/>
            </a:ln>
            <a:effectLst/>
          </p:spPr>
          <p:txBody>
            <a:bodyPr wrap="none">
              <a:spAutoFit/>
            </a:bodyPr>
            <a:lstStyle/>
            <a:p>
              <a:pPr algn="l">
                <a:spcBef>
                  <a:spcPct val="0"/>
                </a:spcBef>
              </a:pPr>
              <a:r>
                <a:rPr lang="fr-FR" sz="2400">
                  <a:latin typeface="Times New Roman" pitchFamily="18" charset="0"/>
                </a:rPr>
                <a:t>Not</a:t>
              </a:r>
              <a:r>
                <a:rPr lang="en-US" sz="2400">
                  <a:latin typeface="Times New Roman" pitchFamily="18" charset="0"/>
                </a:rPr>
                <a:t> Smoking</a:t>
              </a:r>
            </a:p>
          </p:txBody>
        </p:sp>
      </p:grpSp>
      <p:sp>
        <p:nvSpPr>
          <p:cNvPr id="808987" name="Text Box 27"/>
          <p:cNvSpPr txBox="1">
            <a:spLocks noChangeArrowheads="1"/>
          </p:cNvSpPr>
          <p:nvPr/>
        </p:nvSpPr>
        <p:spPr bwMode="auto">
          <a:xfrm>
            <a:off x="900113" y="5589588"/>
            <a:ext cx="7508875" cy="457200"/>
          </a:xfrm>
          <a:prstGeom prst="rect">
            <a:avLst/>
          </a:prstGeom>
          <a:noFill/>
          <a:ln w="9525">
            <a:noFill/>
            <a:miter lim="800000"/>
            <a:headEnd/>
            <a:tailEnd/>
          </a:ln>
          <a:effectLst/>
        </p:spPr>
        <p:txBody>
          <a:bodyPr>
            <a:spAutoFit/>
          </a:bodyPr>
          <a:lstStyle/>
          <a:p>
            <a:pPr>
              <a:spcBef>
                <a:spcPct val="0"/>
              </a:spcBef>
            </a:pPr>
            <a:r>
              <a:rPr lang="en-US" sz="2400">
                <a:cs typeface="Tahoma" pitchFamily="34" charset="0"/>
              </a:rPr>
              <a:t>Is there a dilemma?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p:txBody>
          <a:bodyPr/>
          <a:lstStyle/>
          <a:p>
            <a:r>
              <a:rPr lang="en-US"/>
              <a:t>What can be done</a:t>
            </a:r>
          </a:p>
        </p:txBody>
      </p:sp>
      <p:sp>
        <p:nvSpPr>
          <p:cNvPr id="857091" name="Rectangle 3"/>
          <p:cNvSpPr>
            <a:spLocks noGrp="1" noChangeArrowheads="1"/>
          </p:cNvSpPr>
          <p:nvPr>
            <p:ph type="body" idx="1"/>
          </p:nvPr>
        </p:nvSpPr>
        <p:spPr/>
        <p:txBody>
          <a:bodyPr/>
          <a:lstStyle/>
          <a:p>
            <a:pPr>
              <a:lnSpc>
                <a:spcPct val="90000"/>
              </a:lnSpc>
              <a:buFont typeface="Wingdings" pitchFamily="2" charset="2"/>
              <a:buNone/>
            </a:pPr>
            <a:r>
              <a:rPr lang="en-US" u="sng"/>
              <a:t>At the corporate level:</a:t>
            </a:r>
          </a:p>
          <a:p>
            <a:pPr>
              <a:lnSpc>
                <a:spcPct val="90000"/>
              </a:lnSpc>
            </a:pPr>
            <a:r>
              <a:rPr lang="en-US"/>
              <a:t>Properly inform consumers,</a:t>
            </a:r>
          </a:p>
          <a:p>
            <a:pPr>
              <a:lnSpc>
                <a:spcPct val="90000"/>
              </a:lnSpc>
            </a:pPr>
            <a:r>
              <a:rPr lang="en-US"/>
              <a:t>Control distribution,</a:t>
            </a:r>
          </a:p>
          <a:p>
            <a:pPr>
              <a:lnSpc>
                <a:spcPct val="90000"/>
              </a:lnSpc>
            </a:pPr>
            <a:r>
              <a:rPr lang="en-US"/>
              <a:t>Stop advertising to children, </a:t>
            </a:r>
          </a:p>
          <a:p>
            <a:pPr>
              <a:lnSpc>
                <a:spcPct val="90000"/>
              </a:lnSpc>
            </a:pPr>
            <a:r>
              <a:rPr lang="en-US"/>
              <a:t>Develop less harmful products,</a:t>
            </a:r>
          </a:p>
          <a:p>
            <a:pPr>
              <a:lnSpc>
                <a:spcPct val="90000"/>
              </a:lnSpc>
            </a:pPr>
            <a:r>
              <a:rPr lang="en-US"/>
              <a:t>Stop influencing regulators,</a:t>
            </a:r>
          </a:p>
          <a:p>
            <a:pPr>
              <a:lnSpc>
                <a:spcPct val="90000"/>
              </a:lnSpc>
            </a:pPr>
            <a:r>
              <a:rPr lang="en-US"/>
              <a:t>Stop corrupting governments,</a:t>
            </a:r>
          </a:p>
          <a:p>
            <a:pPr>
              <a:lnSpc>
                <a:spcPct val="90000"/>
              </a:lnSpc>
            </a:pPr>
            <a:r>
              <a:rPr lang="en-US"/>
              <a:t>Dissociate from criminal organizations.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Effect transition="in" filter="wipe(left)">
                                      <p:cBhvr>
                                        <p:cTn id="7" dur="500"/>
                                        <p:tgtEl>
                                          <p:spTgt spid="857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7091">
                                            <p:txEl>
                                              <p:pRg st="1" end="1"/>
                                            </p:txEl>
                                          </p:spTgt>
                                        </p:tgtEl>
                                        <p:attrNameLst>
                                          <p:attrName>style.visibility</p:attrName>
                                        </p:attrNameLst>
                                      </p:cBhvr>
                                      <p:to>
                                        <p:strVal val="visible"/>
                                      </p:to>
                                    </p:set>
                                    <p:animEffect transition="in" filter="wipe(left)">
                                      <p:cBhvr>
                                        <p:cTn id="12" dur="500"/>
                                        <p:tgtEl>
                                          <p:spTgt spid="857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57091">
                                            <p:txEl>
                                              <p:pRg st="2" end="2"/>
                                            </p:txEl>
                                          </p:spTgt>
                                        </p:tgtEl>
                                        <p:attrNameLst>
                                          <p:attrName>style.visibility</p:attrName>
                                        </p:attrNameLst>
                                      </p:cBhvr>
                                      <p:to>
                                        <p:strVal val="visible"/>
                                      </p:to>
                                    </p:set>
                                    <p:animEffect transition="in" filter="wipe(left)">
                                      <p:cBhvr>
                                        <p:cTn id="17" dur="500"/>
                                        <p:tgtEl>
                                          <p:spTgt spid="857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57091">
                                            <p:txEl>
                                              <p:pRg st="3" end="3"/>
                                            </p:txEl>
                                          </p:spTgt>
                                        </p:tgtEl>
                                        <p:attrNameLst>
                                          <p:attrName>style.visibility</p:attrName>
                                        </p:attrNameLst>
                                      </p:cBhvr>
                                      <p:to>
                                        <p:strVal val="visible"/>
                                      </p:to>
                                    </p:set>
                                    <p:animEffect transition="in" filter="wipe(left)">
                                      <p:cBhvr>
                                        <p:cTn id="22" dur="500"/>
                                        <p:tgtEl>
                                          <p:spTgt spid="857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57091">
                                            <p:txEl>
                                              <p:pRg st="4" end="4"/>
                                            </p:txEl>
                                          </p:spTgt>
                                        </p:tgtEl>
                                        <p:attrNameLst>
                                          <p:attrName>style.visibility</p:attrName>
                                        </p:attrNameLst>
                                      </p:cBhvr>
                                      <p:to>
                                        <p:strVal val="visible"/>
                                      </p:to>
                                    </p:set>
                                    <p:animEffect transition="in" filter="wipe(left)">
                                      <p:cBhvr>
                                        <p:cTn id="27" dur="500"/>
                                        <p:tgtEl>
                                          <p:spTgt spid="8570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57091">
                                            <p:txEl>
                                              <p:pRg st="5" end="5"/>
                                            </p:txEl>
                                          </p:spTgt>
                                        </p:tgtEl>
                                        <p:attrNameLst>
                                          <p:attrName>style.visibility</p:attrName>
                                        </p:attrNameLst>
                                      </p:cBhvr>
                                      <p:to>
                                        <p:strVal val="visible"/>
                                      </p:to>
                                    </p:set>
                                    <p:animEffect transition="in" filter="wipe(left)">
                                      <p:cBhvr>
                                        <p:cTn id="32" dur="500"/>
                                        <p:tgtEl>
                                          <p:spTgt spid="8570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57091">
                                            <p:txEl>
                                              <p:pRg st="6" end="6"/>
                                            </p:txEl>
                                          </p:spTgt>
                                        </p:tgtEl>
                                        <p:attrNameLst>
                                          <p:attrName>style.visibility</p:attrName>
                                        </p:attrNameLst>
                                      </p:cBhvr>
                                      <p:to>
                                        <p:strVal val="visible"/>
                                      </p:to>
                                    </p:set>
                                    <p:animEffect transition="in" filter="wipe(left)">
                                      <p:cBhvr>
                                        <p:cTn id="37" dur="500"/>
                                        <p:tgtEl>
                                          <p:spTgt spid="8570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57091">
                                            <p:txEl>
                                              <p:pRg st="7" end="7"/>
                                            </p:txEl>
                                          </p:spTgt>
                                        </p:tgtEl>
                                        <p:attrNameLst>
                                          <p:attrName>style.visibility</p:attrName>
                                        </p:attrNameLst>
                                      </p:cBhvr>
                                      <p:to>
                                        <p:strVal val="visible"/>
                                      </p:to>
                                    </p:set>
                                    <p:animEffect transition="in" filter="wipe(left)">
                                      <p:cBhvr>
                                        <p:cTn id="42" dur="500"/>
                                        <p:tgtEl>
                                          <p:spTgt spid="857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r>
              <a:rPr lang="en-US"/>
              <a:t>What can be done</a:t>
            </a:r>
          </a:p>
        </p:txBody>
      </p:sp>
      <p:sp>
        <p:nvSpPr>
          <p:cNvPr id="858115" name="Rectangle 3"/>
          <p:cNvSpPr>
            <a:spLocks noGrp="1" noChangeArrowheads="1"/>
          </p:cNvSpPr>
          <p:nvPr>
            <p:ph type="body" idx="1"/>
          </p:nvPr>
        </p:nvSpPr>
        <p:spPr>
          <a:xfrm>
            <a:off x="468313" y="1700213"/>
            <a:ext cx="8221662" cy="4318000"/>
          </a:xfrm>
        </p:spPr>
        <p:txBody>
          <a:bodyPr/>
          <a:lstStyle/>
          <a:p>
            <a:pPr>
              <a:lnSpc>
                <a:spcPct val="80000"/>
              </a:lnSpc>
              <a:buFont typeface="Wingdings" pitchFamily="2" charset="2"/>
              <a:buNone/>
            </a:pPr>
            <a:r>
              <a:rPr lang="en-US" sz="2100" u="sng"/>
              <a:t>At the individual level:</a:t>
            </a:r>
          </a:p>
          <a:p>
            <a:pPr>
              <a:lnSpc>
                <a:spcPct val="80000"/>
              </a:lnSpc>
            </a:pPr>
            <a:r>
              <a:rPr lang="en-US" sz="2100"/>
              <a:t>Keep a foot (two?) outside your professional life</a:t>
            </a:r>
          </a:p>
          <a:p>
            <a:pPr>
              <a:lnSpc>
                <a:spcPct val="80000"/>
              </a:lnSpc>
            </a:pPr>
            <a:r>
              <a:rPr lang="en-US" sz="2100"/>
              <a:t>Be aware of the dilemmas</a:t>
            </a:r>
          </a:p>
          <a:p>
            <a:pPr>
              <a:lnSpc>
                <a:spcPct val="80000"/>
              </a:lnSpc>
            </a:pPr>
            <a:r>
              <a:rPr lang="en-US" sz="2100"/>
              <a:t>Avoid the trap of justifications</a:t>
            </a:r>
          </a:p>
          <a:p>
            <a:pPr>
              <a:lnSpc>
                <a:spcPct val="80000"/>
              </a:lnSpc>
            </a:pPr>
            <a:r>
              <a:rPr lang="en-US" sz="2100"/>
              <a:t>Acknowledge the unethical spiral</a:t>
            </a:r>
          </a:p>
          <a:p>
            <a:pPr>
              <a:lnSpc>
                <a:spcPct val="80000"/>
              </a:lnSpc>
            </a:pPr>
            <a:r>
              <a:rPr lang="en-US" sz="2100"/>
              <a:t>Promote strategies giving priority to ethics</a:t>
            </a:r>
          </a:p>
          <a:p>
            <a:pPr>
              <a:lnSpc>
                <a:spcPct val="80000"/>
              </a:lnSpc>
            </a:pPr>
            <a:r>
              <a:rPr lang="en-US" sz="2100"/>
              <a:t>Reflect on the meaning of working for a tobacco company</a:t>
            </a:r>
          </a:p>
          <a:p>
            <a:pPr>
              <a:lnSpc>
                <a:spcPct val="80000"/>
              </a:lnSpc>
            </a:pPr>
            <a:r>
              <a:rPr lang="en-US" sz="2100"/>
              <a:t>Discuss openly with others</a:t>
            </a:r>
          </a:p>
          <a:p>
            <a:pPr>
              <a:lnSpc>
                <a:spcPct val="80000"/>
              </a:lnSpc>
            </a:pPr>
            <a:r>
              <a:rPr lang="en-US" sz="2100"/>
              <a:t>Put your managers in front of their (lack of) responsibilities</a:t>
            </a:r>
          </a:p>
          <a:p>
            <a:pPr>
              <a:lnSpc>
                <a:spcPct val="80000"/>
              </a:lnSpc>
            </a:pPr>
            <a:r>
              <a:rPr lang="en-US" sz="2100"/>
              <a:t>Systematically try to transform any ethical dilemma in an opportunity for self-accomplishment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58115">
                                            <p:txEl>
                                              <p:pRg st="0" end="0"/>
                                            </p:txEl>
                                          </p:spTgt>
                                        </p:tgtEl>
                                        <p:attrNameLst>
                                          <p:attrName>style.visibility</p:attrName>
                                        </p:attrNameLst>
                                      </p:cBhvr>
                                      <p:to>
                                        <p:strVal val="visible"/>
                                      </p:to>
                                    </p:set>
                                    <p:animEffect transition="in" filter="wipe(down)">
                                      <p:cBhvr>
                                        <p:cTn id="7" dur="500"/>
                                        <p:tgtEl>
                                          <p:spTgt spid="858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58115">
                                            <p:txEl>
                                              <p:pRg st="1" end="1"/>
                                            </p:txEl>
                                          </p:spTgt>
                                        </p:tgtEl>
                                        <p:attrNameLst>
                                          <p:attrName>style.visibility</p:attrName>
                                        </p:attrNameLst>
                                      </p:cBhvr>
                                      <p:to>
                                        <p:strVal val="visible"/>
                                      </p:to>
                                    </p:set>
                                    <p:animEffect transition="in" filter="wipe(down)">
                                      <p:cBhvr>
                                        <p:cTn id="12" dur="500"/>
                                        <p:tgtEl>
                                          <p:spTgt spid="858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58115">
                                            <p:txEl>
                                              <p:pRg st="2" end="2"/>
                                            </p:txEl>
                                          </p:spTgt>
                                        </p:tgtEl>
                                        <p:attrNameLst>
                                          <p:attrName>style.visibility</p:attrName>
                                        </p:attrNameLst>
                                      </p:cBhvr>
                                      <p:to>
                                        <p:strVal val="visible"/>
                                      </p:to>
                                    </p:set>
                                    <p:animEffect transition="in" filter="wipe(down)">
                                      <p:cBhvr>
                                        <p:cTn id="17" dur="500"/>
                                        <p:tgtEl>
                                          <p:spTgt spid="858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58115">
                                            <p:txEl>
                                              <p:pRg st="3" end="3"/>
                                            </p:txEl>
                                          </p:spTgt>
                                        </p:tgtEl>
                                        <p:attrNameLst>
                                          <p:attrName>style.visibility</p:attrName>
                                        </p:attrNameLst>
                                      </p:cBhvr>
                                      <p:to>
                                        <p:strVal val="visible"/>
                                      </p:to>
                                    </p:set>
                                    <p:animEffect transition="in" filter="wipe(down)">
                                      <p:cBhvr>
                                        <p:cTn id="22" dur="500"/>
                                        <p:tgtEl>
                                          <p:spTgt spid="858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58115">
                                            <p:txEl>
                                              <p:pRg st="4" end="4"/>
                                            </p:txEl>
                                          </p:spTgt>
                                        </p:tgtEl>
                                        <p:attrNameLst>
                                          <p:attrName>style.visibility</p:attrName>
                                        </p:attrNameLst>
                                      </p:cBhvr>
                                      <p:to>
                                        <p:strVal val="visible"/>
                                      </p:to>
                                    </p:set>
                                    <p:animEffect transition="in" filter="wipe(down)">
                                      <p:cBhvr>
                                        <p:cTn id="27" dur="500"/>
                                        <p:tgtEl>
                                          <p:spTgt spid="858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58115">
                                            <p:txEl>
                                              <p:pRg st="5" end="5"/>
                                            </p:txEl>
                                          </p:spTgt>
                                        </p:tgtEl>
                                        <p:attrNameLst>
                                          <p:attrName>style.visibility</p:attrName>
                                        </p:attrNameLst>
                                      </p:cBhvr>
                                      <p:to>
                                        <p:strVal val="visible"/>
                                      </p:to>
                                    </p:set>
                                    <p:animEffect transition="in" filter="wipe(down)">
                                      <p:cBhvr>
                                        <p:cTn id="32" dur="500"/>
                                        <p:tgtEl>
                                          <p:spTgt spid="8581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58115">
                                            <p:txEl>
                                              <p:pRg st="6" end="6"/>
                                            </p:txEl>
                                          </p:spTgt>
                                        </p:tgtEl>
                                        <p:attrNameLst>
                                          <p:attrName>style.visibility</p:attrName>
                                        </p:attrNameLst>
                                      </p:cBhvr>
                                      <p:to>
                                        <p:strVal val="visible"/>
                                      </p:to>
                                    </p:set>
                                    <p:animEffect transition="in" filter="wipe(down)">
                                      <p:cBhvr>
                                        <p:cTn id="37" dur="500"/>
                                        <p:tgtEl>
                                          <p:spTgt spid="8581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58115">
                                            <p:txEl>
                                              <p:pRg st="7" end="7"/>
                                            </p:txEl>
                                          </p:spTgt>
                                        </p:tgtEl>
                                        <p:attrNameLst>
                                          <p:attrName>style.visibility</p:attrName>
                                        </p:attrNameLst>
                                      </p:cBhvr>
                                      <p:to>
                                        <p:strVal val="visible"/>
                                      </p:to>
                                    </p:set>
                                    <p:animEffect transition="in" filter="wipe(down)">
                                      <p:cBhvr>
                                        <p:cTn id="42" dur="500"/>
                                        <p:tgtEl>
                                          <p:spTgt spid="8581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58115">
                                            <p:txEl>
                                              <p:pRg st="8" end="8"/>
                                            </p:txEl>
                                          </p:spTgt>
                                        </p:tgtEl>
                                        <p:attrNameLst>
                                          <p:attrName>style.visibility</p:attrName>
                                        </p:attrNameLst>
                                      </p:cBhvr>
                                      <p:to>
                                        <p:strVal val="visible"/>
                                      </p:to>
                                    </p:set>
                                    <p:animEffect transition="in" filter="wipe(down)">
                                      <p:cBhvr>
                                        <p:cTn id="47" dur="500"/>
                                        <p:tgtEl>
                                          <p:spTgt spid="8581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58115">
                                            <p:txEl>
                                              <p:pRg st="9" end="9"/>
                                            </p:txEl>
                                          </p:spTgt>
                                        </p:tgtEl>
                                        <p:attrNameLst>
                                          <p:attrName>style.visibility</p:attrName>
                                        </p:attrNameLst>
                                      </p:cBhvr>
                                      <p:to>
                                        <p:strVal val="visible"/>
                                      </p:to>
                                    </p:set>
                                    <p:animEffect transition="in" filter="wipe(down)">
                                      <p:cBhvr>
                                        <p:cTn id="52" dur="500"/>
                                        <p:tgtEl>
                                          <p:spTgt spid="8581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Rectangle 2"/>
          <p:cNvSpPr>
            <a:spLocks noGrp="1" noChangeArrowheads="1"/>
          </p:cNvSpPr>
          <p:nvPr>
            <p:ph type="title"/>
          </p:nvPr>
        </p:nvSpPr>
        <p:spPr>
          <a:xfrm>
            <a:off x="381000" y="304800"/>
            <a:ext cx="8763000" cy="1143000"/>
          </a:xfrm>
        </p:spPr>
        <p:txBody>
          <a:bodyPr/>
          <a:lstStyle/>
          <a:p>
            <a:r>
              <a:rPr lang="en-GB" b="1"/>
              <a:t>The Consequences of Smoking</a:t>
            </a:r>
          </a:p>
        </p:txBody>
      </p:sp>
      <p:sp>
        <p:nvSpPr>
          <p:cNvPr id="811011" name="Rectangle 3"/>
          <p:cNvSpPr>
            <a:spLocks noGrp="1" noChangeArrowheads="1"/>
          </p:cNvSpPr>
          <p:nvPr>
            <p:ph type="body" idx="1"/>
          </p:nvPr>
        </p:nvSpPr>
        <p:spPr>
          <a:xfrm>
            <a:off x="671513" y="1906588"/>
            <a:ext cx="8293100" cy="4318000"/>
          </a:xfrm>
        </p:spPr>
        <p:txBody>
          <a:bodyPr/>
          <a:lstStyle/>
          <a:p>
            <a:pPr>
              <a:lnSpc>
                <a:spcPct val="120000"/>
              </a:lnSpc>
            </a:pPr>
            <a:r>
              <a:rPr lang="en-GB" sz="2100"/>
              <a:t>For a long-term smoker, one chance over two to die prematurely</a:t>
            </a:r>
          </a:p>
          <a:p>
            <a:pPr>
              <a:lnSpc>
                <a:spcPct val="120000"/>
              </a:lnSpc>
            </a:pPr>
            <a:r>
              <a:rPr lang="en-GB" sz="2100"/>
              <a:t>Average loss of life expectancy is 16 years in developed countries. </a:t>
            </a:r>
          </a:p>
          <a:p>
            <a:pPr>
              <a:lnSpc>
                <a:spcPct val="120000"/>
              </a:lnSpc>
            </a:pPr>
            <a:r>
              <a:rPr lang="en-GB" sz="2100"/>
              <a:t>Causes are divided as follows:</a:t>
            </a:r>
            <a:br>
              <a:rPr lang="en-GB" sz="2100"/>
            </a:br>
            <a:r>
              <a:rPr lang="en-GB" sz="2100"/>
              <a:t>	</a:t>
            </a:r>
            <a:r>
              <a:rPr lang="en-GB" sz="2100">
                <a:latin typeface="TimesNewRomanPSMT;Symbol"/>
              </a:rPr>
              <a:t>-</a:t>
            </a:r>
            <a:r>
              <a:rPr lang="en-GB" sz="2100"/>
              <a:t>38% Cancer (of which two thirds are lung cancers)</a:t>
            </a:r>
            <a:br>
              <a:rPr lang="en-GB" sz="2100"/>
            </a:br>
            <a:r>
              <a:rPr lang="en-GB" sz="2100"/>
              <a:t>	</a:t>
            </a:r>
            <a:r>
              <a:rPr lang="en-GB" sz="2100">
                <a:latin typeface="TimesNewRomanPSMT;Symbol"/>
              </a:rPr>
              <a:t>-</a:t>
            </a:r>
            <a:r>
              <a:rPr lang="en-GB" sz="2100"/>
              <a:t>34% Heart and circulation disease</a:t>
            </a:r>
            <a:br>
              <a:rPr lang="en-GB" sz="2100"/>
            </a:br>
            <a:r>
              <a:rPr lang="en-GB" sz="2100"/>
              <a:t>	</a:t>
            </a:r>
            <a:r>
              <a:rPr lang="en-GB" sz="2100">
                <a:latin typeface="TimesNewRomanPSMT;Symbol"/>
              </a:rPr>
              <a:t>-</a:t>
            </a:r>
            <a:r>
              <a:rPr lang="en-GB" sz="2100"/>
              <a:t>28% Respiratory illness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a:xfrm>
            <a:off x="381000" y="533400"/>
            <a:ext cx="7772400" cy="838200"/>
          </a:xfrm>
        </p:spPr>
        <p:txBody>
          <a:bodyPr/>
          <a:lstStyle/>
          <a:p>
            <a:r>
              <a:rPr lang="en-US" sz="3800"/>
              <a:t>Severe Addiction to Nicotine</a:t>
            </a:r>
          </a:p>
        </p:txBody>
      </p:sp>
      <p:sp>
        <p:nvSpPr>
          <p:cNvPr id="813059" name="Rectangle 3"/>
          <p:cNvSpPr>
            <a:spLocks noGrp="1" noChangeArrowheads="1"/>
          </p:cNvSpPr>
          <p:nvPr>
            <p:ph type="body" idx="1"/>
          </p:nvPr>
        </p:nvSpPr>
        <p:spPr>
          <a:xfrm>
            <a:off x="609600" y="1905000"/>
            <a:ext cx="7848600" cy="4800600"/>
          </a:xfrm>
        </p:spPr>
        <p:txBody>
          <a:bodyPr/>
          <a:lstStyle/>
          <a:p>
            <a:pPr>
              <a:lnSpc>
                <a:spcPct val="90000"/>
              </a:lnSpc>
            </a:pPr>
            <a:r>
              <a:rPr lang="en-US"/>
              <a:t>What is addiction?</a:t>
            </a:r>
            <a:endParaRPr lang="fr-FR"/>
          </a:p>
          <a:p>
            <a:pPr marL="963613" lvl="1" indent="-506413">
              <a:lnSpc>
                <a:spcPct val="90000"/>
              </a:lnSpc>
            </a:pPr>
            <a:r>
              <a:rPr lang="en-US"/>
              <a:t>Psychoactive effects produced by the action of the substance on the brain</a:t>
            </a:r>
            <a:endParaRPr lang="fr-FR"/>
          </a:p>
          <a:p>
            <a:pPr marL="963613" lvl="1" indent="-506413">
              <a:lnSpc>
                <a:spcPct val="90000"/>
              </a:lnSpc>
            </a:pPr>
            <a:r>
              <a:rPr lang="en-US"/>
              <a:t>Compulsive use, despite the desire and repeated attempts to quit</a:t>
            </a:r>
            <a:r>
              <a:rPr lang="fr-FR"/>
              <a:t>.</a:t>
            </a:r>
          </a:p>
          <a:p>
            <a:pPr marL="963613" lvl="1" indent="-506413">
              <a:lnSpc>
                <a:spcPct val="90000"/>
              </a:lnSpc>
            </a:pPr>
            <a:endParaRPr lang="en-US"/>
          </a:p>
          <a:p>
            <a:pPr>
              <a:lnSpc>
                <a:spcPct val="90000"/>
              </a:lnSpc>
            </a:pPr>
            <a:r>
              <a:rPr lang="en-US"/>
              <a:t>What is the importance of the addictive properties of nicotine in cigarettes?</a:t>
            </a:r>
          </a:p>
          <a:p>
            <a:pPr marL="963613" lvl="1" indent="-506413">
              <a:lnSpc>
                <a:spcPct val="90000"/>
              </a:lnSpc>
            </a:pPr>
            <a:r>
              <a:rPr lang="en-GB"/>
              <a:t>Nicotine is addictive in a similar way to heroine and cocaine.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p:txBody>
          <a:bodyPr/>
          <a:lstStyle/>
          <a:p>
            <a:r>
              <a:rPr lang="en-US"/>
              <a:t>The </a:t>
            </a:r>
            <a:r>
              <a:rPr lang="fr-FR"/>
              <a:t>Teenager</a:t>
            </a:r>
            <a:r>
              <a:rPr lang="en-US"/>
              <a:t>’s Dilemma</a:t>
            </a:r>
          </a:p>
        </p:txBody>
      </p:sp>
      <p:grpSp>
        <p:nvGrpSpPr>
          <p:cNvPr id="815107" name="Group 3"/>
          <p:cNvGrpSpPr>
            <a:grpSpLocks/>
          </p:cNvGrpSpPr>
          <p:nvPr/>
        </p:nvGrpSpPr>
        <p:grpSpPr bwMode="auto">
          <a:xfrm>
            <a:off x="762000" y="2438400"/>
            <a:ext cx="4386263" cy="2424113"/>
            <a:chOff x="480" y="1536"/>
            <a:chExt cx="2763" cy="1527"/>
          </a:xfrm>
        </p:grpSpPr>
        <p:grpSp>
          <p:nvGrpSpPr>
            <p:cNvPr id="815108" name="Group 4"/>
            <p:cNvGrpSpPr>
              <a:grpSpLocks/>
            </p:cNvGrpSpPr>
            <p:nvPr/>
          </p:nvGrpSpPr>
          <p:grpSpPr bwMode="auto">
            <a:xfrm>
              <a:off x="480" y="1728"/>
              <a:ext cx="909" cy="1251"/>
              <a:chOff x="2301" y="1864"/>
              <a:chExt cx="461" cy="607"/>
            </a:xfrm>
          </p:grpSpPr>
          <p:grpSp>
            <p:nvGrpSpPr>
              <p:cNvPr id="815109" name="Group 5"/>
              <p:cNvGrpSpPr>
                <a:grpSpLocks/>
              </p:cNvGrpSpPr>
              <p:nvPr/>
            </p:nvGrpSpPr>
            <p:grpSpPr bwMode="auto">
              <a:xfrm>
                <a:off x="2301" y="1910"/>
                <a:ext cx="461" cy="561"/>
                <a:chOff x="2301" y="1910"/>
                <a:chExt cx="461" cy="561"/>
              </a:xfrm>
            </p:grpSpPr>
            <p:sp>
              <p:nvSpPr>
                <p:cNvPr id="815110" name="Freeform 6"/>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15111" name="Freeform 7"/>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15112" name="Freeform 8"/>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15113" name="Freeform 9"/>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15114" name="Freeform 10"/>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15115" name="Freeform 11"/>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15116" name="Group 12"/>
              <p:cNvGrpSpPr>
                <a:grpSpLocks/>
              </p:cNvGrpSpPr>
              <p:nvPr/>
            </p:nvGrpSpPr>
            <p:grpSpPr bwMode="auto">
              <a:xfrm>
                <a:off x="2579" y="1864"/>
                <a:ext cx="83" cy="69"/>
                <a:chOff x="2579" y="1864"/>
                <a:chExt cx="83" cy="69"/>
              </a:xfrm>
            </p:grpSpPr>
            <p:sp>
              <p:nvSpPr>
                <p:cNvPr id="815117" name="Freeform 13"/>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15118" name="Freeform 14"/>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15119" name="Group 15"/>
            <p:cNvGrpSpPr>
              <a:grpSpLocks/>
            </p:cNvGrpSpPr>
            <p:nvPr/>
          </p:nvGrpSpPr>
          <p:grpSpPr bwMode="auto">
            <a:xfrm>
              <a:off x="1392" y="1536"/>
              <a:ext cx="1851" cy="1527"/>
              <a:chOff x="2762" y="1817"/>
              <a:chExt cx="371" cy="698"/>
            </a:xfrm>
          </p:grpSpPr>
          <p:grpSp>
            <p:nvGrpSpPr>
              <p:cNvPr id="815120" name="Group 16"/>
              <p:cNvGrpSpPr>
                <a:grpSpLocks/>
              </p:cNvGrpSpPr>
              <p:nvPr/>
            </p:nvGrpSpPr>
            <p:grpSpPr bwMode="auto">
              <a:xfrm>
                <a:off x="2762" y="1817"/>
                <a:ext cx="341" cy="358"/>
                <a:chOff x="2762" y="1817"/>
                <a:chExt cx="341" cy="358"/>
              </a:xfrm>
            </p:grpSpPr>
            <p:sp>
              <p:nvSpPr>
                <p:cNvPr id="815121" name="Freeform 1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15122" name="Freeform 1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15123" name="Group 19"/>
              <p:cNvGrpSpPr>
                <a:grpSpLocks/>
              </p:cNvGrpSpPr>
              <p:nvPr/>
            </p:nvGrpSpPr>
            <p:grpSpPr bwMode="auto">
              <a:xfrm>
                <a:off x="2762" y="2160"/>
                <a:ext cx="371" cy="355"/>
                <a:chOff x="2762" y="2160"/>
                <a:chExt cx="371" cy="355"/>
              </a:xfrm>
            </p:grpSpPr>
            <p:sp>
              <p:nvSpPr>
                <p:cNvPr id="815124" name="Freeform 2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15125" name="Freeform 2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grpSp>
        <p:nvGrpSpPr>
          <p:cNvPr id="815126" name="Group 22"/>
          <p:cNvGrpSpPr>
            <a:grpSpLocks/>
          </p:cNvGrpSpPr>
          <p:nvPr/>
        </p:nvGrpSpPr>
        <p:grpSpPr bwMode="auto">
          <a:xfrm>
            <a:off x="2362200" y="1981200"/>
            <a:ext cx="5943600" cy="3352800"/>
            <a:chOff x="1488" y="1248"/>
            <a:chExt cx="3744" cy="2112"/>
          </a:xfrm>
        </p:grpSpPr>
        <p:sp>
          <p:nvSpPr>
            <p:cNvPr id="815127" name="Text Box 23"/>
            <p:cNvSpPr txBox="1">
              <a:spLocks noChangeArrowheads="1"/>
            </p:cNvSpPr>
            <p:nvPr/>
          </p:nvSpPr>
          <p:spPr bwMode="auto">
            <a:xfrm>
              <a:off x="3216" y="1248"/>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a:t>
              </a:r>
              <a:r>
                <a:rPr lang="fr-FR" sz="2800">
                  <a:latin typeface="Times New Roman" pitchFamily="18" charset="0"/>
                </a:rPr>
                <a:t>s</a:t>
              </a:r>
              <a:r>
                <a:rPr lang="en-US" sz="2800">
                  <a:latin typeface="Times New Roman" pitchFamily="18" charset="0"/>
                </a:rPr>
                <a:t> of </a:t>
              </a:r>
              <a:r>
                <a:rPr lang="fr-FR" sz="2800">
                  <a:latin typeface="Times New Roman" pitchFamily="18" charset="0"/>
                </a:rPr>
                <a:t>smoking</a:t>
              </a:r>
              <a:endParaRPr lang="en-US" sz="3200">
                <a:latin typeface="Times New Roman" pitchFamily="18" charset="0"/>
              </a:endParaRPr>
            </a:p>
          </p:txBody>
        </p:sp>
        <p:sp>
          <p:nvSpPr>
            <p:cNvPr id="815128" name="Text Box 24"/>
            <p:cNvSpPr txBox="1">
              <a:spLocks noChangeArrowheads="1"/>
            </p:cNvSpPr>
            <p:nvPr/>
          </p:nvSpPr>
          <p:spPr bwMode="auto">
            <a:xfrm>
              <a:off x="3264" y="2736"/>
              <a:ext cx="1824" cy="596"/>
            </a:xfrm>
            <a:prstGeom prst="rect">
              <a:avLst/>
            </a:prstGeom>
            <a:noFill/>
            <a:ln w="9525">
              <a:noFill/>
              <a:miter lim="800000"/>
              <a:headEnd/>
              <a:tailEnd/>
            </a:ln>
            <a:effectLst/>
          </p:spPr>
          <p:txBody>
            <a:bodyPr>
              <a:spAutoFit/>
            </a:bodyPr>
            <a:lstStyle/>
            <a:p>
              <a:pPr algn="l">
                <a:spcBef>
                  <a:spcPct val="0"/>
                </a:spcBef>
              </a:pPr>
              <a:r>
                <a:rPr lang="en-GB" sz="2800">
                  <a:latin typeface="Times New Roman" pitchFamily="18" charset="0"/>
                </a:rPr>
                <a:t>Consequences of not smoking</a:t>
              </a:r>
            </a:p>
          </p:txBody>
        </p:sp>
        <p:sp>
          <p:nvSpPr>
            <p:cNvPr id="815129" name="Rectangle 25"/>
            <p:cNvSpPr>
              <a:spLocks noChangeArrowheads="1"/>
            </p:cNvSpPr>
            <p:nvPr/>
          </p:nvSpPr>
          <p:spPr bwMode="auto">
            <a:xfrm>
              <a:off x="1488" y="1296"/>
              <a:ext cx="1187"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Start smoking</a:t>
              </a:r>
            </a:p>
          </p:txBody>
        </p:sp>
        <p:sp>
          <p:nvSpPr>
            <p:cNvPr id="815130" name="Rectangle 26"/>
            <p:cNvSpPr>
              <a:spLocks noChangeArrowheads="1"/>
            </p:cNvSpPr>
            <p:nvPr/>
          </p:nvSpPr>
          <p:spPr bwMode="auto">
            <a:xfrm>
              <a:off x="1680" y="3072"/>
              <a:ext cx="913"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Don't start</a:t>
              </a:r>
            </a:p>
          </p:txBody>
        </p:sp>
      </p:grpSp>
      <p:sp>
        <p:nvSpPr>
          <p:cNvPr id="815131" name="Text Box 27"/>
          <p:cNvSpPr txBox="1">
            <a:spLocks noChangeArrowheads="1"/>
          </p:cNvSpPr>
          <p:nvPr/>
        </p:nvSpPr>
        <p:spPr bwMode="auto">
          <a:xfrm>
            <a:off x="827088" y="5661025"/>
            <a:ext cx="7921625" cy="822325"/>
          </a:xfrm>
          <a:prstGeom prst="rect">
            <a:avLst/>
          </a:prstGeom>
          <a:noFill/>
          <a:ln w="9525">
            <a:noFill/>
            <a:miter lim="800000"/>
            <a:headEnd/>
            <a:tailEnd/>
          </a:ln>
          <a:effectLst/>
        </p:spPr>
        <p:txBody>
          <a:bodyPr>
            <a:spAutoFit/>
          </a:bodyPr>
          <a:lstStyle/>
          <a:p>
            <a:pPr>
              <a:spcBef>
                <a:spcPct val="0"/>
              </a:spcBef>
            </a:pPr>
            <a:r>
              <a:rPr lang="en-US" sz="2400" i="1"/>
              <a:t>Teenagers are less concerned by the consequences and ~80% of long-term smokers start before 20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ChangeArrowheads="1"/>
          </p:cNvSpPr>
          <p:nvPr>
            <p:ph type="title"/>
          </p:nvPr>
        </p:nvSpPr>
        <p:spPr/>
        <p:txBody>
          <a:bodyPr/>
          <a:lstStyle/>
          <a:p>
            <a:r>
              <a:rPr lang="en-US"/>
              <a:t>The Quitter Dilemma</a:t>
            </a:r>
          </a:p>
        </p:txBody>
      </p:sp>
      <p:grpSp>
        <p:nvGrpSpPr>
          <p:cNvPr id="817155" name="Group 3"/>
          <p:cNvGrpSpPr>
            <a:grpSpLocks/>
          </p:cNvGrpSpPr>
          <p:nvPr/>
        </p:nvGrpSpPr>
        <p:grpSpPr bwMode="auto">
          <a:xfrm>
            <a:off x="762000" y="2438400"/>
            <a:ext cx="4386263" cy="2424113"/>
            <a:chOff x="480" y="1536"/>
            <a:chExt cx="2763" cy="1527"/>
          </a:xfrm>
        </p:grpSpPr>
        <p:grpSp>
          <p:nvGrpSpPr>
            <p:cNvPr id="817156" name="Group 4"/>
            <p:cNvGrpSpPr>
              <a:grpSpLocks/>
            </p:cNvGrpSpPr>
            <p:nvPr/>
          </p:nvGrpSpPr>
          <p:grpSpPr bwMode="auto">
            <a:xfrm>
              <a:off x="480" y="1728"/>
              <a:ext cx="909" cy="1251"/>
              <a:chOff x="2301" y="1864"/>
              <a:chExt cx="461" cy="607"/>
            </a:xfrm>
          </p:grpSpPr>
          <p:grpSp>
            <p:nvGrpSpPr>
              <p:cNvPr id="817157" name="Group 5"/>
              <p:cNvGrpSpPr>
                <a:grpSpLocks/>
              </p:cNvGrpSpPr>
              <p:nvPr/>
            </p:nvGrpSpPr>
            <p:grpSpPr bwMode="auto">
              <a:xfrm>
                <a:off x="2301" y="1910"/>
                <a:ext cx="461" cy="561"/>
                <a:chOff x="2301" y="1910"/>
                <a:chExt cx="461" cy="561"/>
              </a:xfrm>
            </p:grpSpPr>
            <p:sp>
              <p:nvSpPr>
                <p:cNvPr id="817158" name="Freeform 6"/>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17159" name="Freeform 7"/>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17160" name="Freeform 8"/>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17161" name="Freeform 9"/>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17162" name="Freeform 10"/>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17163" name="Freeform 11"/>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17164" name="Group 12"/>
              <p:cNvGrpSpPr>
                <a:grpSpLocks/>
              </p:cNvGrpSpPr>
              <p:nvPr/>
            </p:nvGrpSpPr>
            <p:grpSpPr bwMode="auto">
              <a:xfrm>
                <a:off x="2579" y="1864"/>
                <a:ext cx="83" cy="69"/>
                <a:chOff x="2579" y="1864"/>
                <a:chExt cx="83" cy="69"/>
              </a:xfrm>
            </p:grpSpPr>
            <p:sp>
              <p:nvSpPr>
                <p:cNvPr id="817165" name="Freeform 13"/>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17166" name="Freeform 14"/>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17167" name="Group 15"/>
            <p:cNvGrpSpPr>
              <a:grpSpLocks/>
            </p:cNvGrpSpPr>
            <p:nvPr/>
          </p:nvGrpSpPr>
          <p:grpSpPr bwMode="auto">
            <a:xfrm>
              <a:off x="1392" y="1536"/>
              <a:ext cx="1851" cy="1527"/>
              <a:chOff x="2762" y="1817"/>
              <a:chExt cx="371" cy="698"/>
            </a:xfrm>
          </p:grpSpPr>
          <p:grpSp>
            <p:nvGrpSpPr>
              <p:cNvPr id="817168" name="Group 16"/>
              <p:cNvGrpSpPr>
                <a:grpSpLocks/>
              </p:cNvGrpSpPr>
              <p:nvPr/>
            </p:nvGrpSpPr>
            <p:grpSpPr bwMode="auto">
              <a:xfrm>
                <a:off x="2762" y="1817"/>
                <a:ext cx="341" cy="358"/>
                <a:chOff x="2762" y="1817"/>
                <a:chExt cx="341" cy="358"/>
              </a:xfrm>
            </p:grpSpPr>
            <p:sp>
              <p:nvSpPr>
                <p:cNvPr id="817169" name="Freeform 1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17170" name="Freeform 1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17171" name="Group 19"/>
              <p:cNvGrpSpPr>
                <a:grpSpLocks/>
              </p:cNvGrpSpPr>
              <p:nvPr/>
            </p:nvGrpSpPr>
            <p:grpSpPr bwMode="auto">
              <a:xfrm>
                <a:off x="2762" y="2160"/>
                <a:ext cx="371" cy="355"/>
                <a:chOff x="2762" y="2160"/>
                <a:chExt cx="371" cy="355"/>
              </a:xfrm>
            </p:grpSpPr>
            <p:sp>
              <p:nvSpPr>
                <p:cNvPr id="817172" name="Freeform 2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17173" name="Freeform 2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grpSp>
        <p:nvGrpSpPr>
          <p:cNvPr id="817174" name="Group 22"/>
          <p:cNvGrpSpPr>
            <a:grpSpLocks/>
          </p:cNvGrpSpPr>
          <p:nvPr/>
        </p:nvGrpSpPr>
        <p:grpSpPr bwMode="auto">
          <a:xfrm>
            <a:off x="2362200" y="1981200"/>
            <a:ext cx="5943600" cy="3352800"/>
            <a:chOff x="1488" y="1248"/>
            <a:chExt cx="3744" cy="2112"/>
          </a:xfrm>
        </p:grpSpPr>
        <p:sp>
          <p:nvSpPr>
            <p:cNvPr id="817175" name="Text Box 23"/>
            <p:cNvSpPr txBox="1">
              <a:spLocks noChangeArrowheads="1"/>
            </p:cNvSpPr>
            <p:nvPr/>
          </p:nvSpPr>
          <p:spPr bwMode="auto">
            <a:xfrm>
              <a:off x="3216" y="1248"/>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a:t>
              </a:r>
              <a:r>
                <a:rPr lang="fr-FR" sz="2800">
                  <a:latin typeface="Times New Roman" pitchFamily="18" charset="0"/>
                </a:rPr>
                <a:t>s</a:t>
              </a:r>
              <a:r>
                <a:rPr lang="en-US" sz="2800">
                  <a:latin typeface="Times New Roman" pitchFamily="18" charset="0"/>
                </a:rPr>
                <a:t> of quitting</a:t>
              </a:r>
              <a:endParaRPr lang="en-US" sz="3200">
                <a:latin typeface="Times New Roman" pitchFamily="18" charset="0"/>
              </a:endParaRPr>
            </a:p>
          </p:txBody>
        </p:sp>
        <p:sp>
          <p:nvSpPr>
            <p:cNvPr id="817176" name="Text Box 24"/>
            <p:cNvSpPr txBox="1">
              <a:spLocks noChangeArrowheads="1"/>
            </p:cNvSpPr>
            <p:nvPr/>
          </p:nvSpPr>
          <p:spPr bwMode="auto">
            <a:xfrm>
              <a:off x="3264" y="2736"/>
              <a:ext cx="1824" cy="596"/>
            </a:xfrm>
            <a:prstGeom prst="rect">
              <a:avLst/>
            </a:prstGeom>
            <a:noFill/>
            <a:ln w="9525">
              <a:noFill/>
              <a:miter lim="800000"/>
              <a:headEnd/>
              <a:tailEnd/>
            </a:ln>
            <a:effectLst/>
          </p:spPr>
          <p:txBody>
            <a:bodyPr>
              <a:spAutoFit/>
            </a:bodyPr>
            <a:lstStyle/>
            <a:p>
              <a:pPr algn="l">
                <a:spcBef>
                  <a:spcPct val="0"/>
                </a:spcBef>
              </a:pPr>
              <a:r>
                <a:rPr lang="en-GB" sz="2800">
                  <a:latin typeface="Times New Roman" pitchFamily="18" charset="0"/>
                </a:rPr>
                <a:t>Consequences of keeping smoking</a:t>
              </a:r>
            </a:p>
          </p:txBody>
        </p:sp>
        <p:sp>
          <p:nvSpPr>
            <p:cNvPr id="817177" name="Rectangle 25"/>
            <p:cNvSpPr>
              <a:spLocks noChangeArrowheads="1"/>
            </p:cNvSpPr>
            <p:nvPr/>
          </p:nvSpPr>
          <p:spPr bwMode="auto">
            <a:xfrm>
              <a:off x="1488" y="1296"/>
              <a:ext cx="1166"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Quit smoking</a:t>
              </a:r>
            </a:p>
          </p:txBody>
        </p:sp>
        <p:sp>
          <p:nvSpPr>
            <p:cNvPr id="817178" name="Rectangle 26"/>
            <p:cNvSpPr>
              <a:spLocks noChangeArrowheads="1"/>
            </p:cNvSpPr>
            <p:nvPr/>
          </p:nvSpPr>
          <p:spPr bwMode="auto">
            <a:xfrm>
              <a:off x="1680" y="3072"/>
              <a:ext cx="1262"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Keep Smoking</a:t>
              </a:r>
            </a:p>
          </p:txBody>
        </p:sp>
      </p:grpSp>
      <p:sp>
        <p:nvSpPr>
          <p:cNvPr id="817179" name="Text Box 27"/>
          <p:cNvSpPr txBox="1">
            <a:spLocks noChangeArrowheads="1"/>
          </p:cNvSpPr>
          <p:nvPr/>
        </p:nvSpPr>
        <p:spPr bwMode="auto">
          <a:xfrm>
            <a:off x="1258888" y="5661025"/>
            <a:ext cx="6629400" cy="822325"/>
          </a:xfrm>
          <a:prstGeom prst="rect">
            <a:avLst/>
          </a:prstGeom>
          <a:noFill/>
          <a:ln w="9525">
            <a:noFill/>
            <a:miter lim="800000"/>
            <a:headEnd/>
            <a:tailEnd/>
          </a:ln>
          <a:effectLst/>
        </p:spPr>
        <p:txBody>
          <a:bodyPr>
            <a:spAutoFit/>
          </a:bodyPr>
          <a:lstStyle/>
          <a:p>
            <a:pPr>
              <a:spcBef>
                <a:spcPct val="0"/>
              </a:spcBef>
            </a:pPr>
            <a:r>
              <a:rPr lang="en-US" sz="2400" i="1"/>
              <a:t>Although smokers enjoy smoking, ~70% of them would like to quit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p:txBody>
          <a:bodyPr/>
          <a:lstStyle/>
          <a:p>
            <a:r>
              <a:rPr lang="en-GB" b="1"/>
              <a:t>Rational Free Choice?</a:t>
            </a:r>
          </a:p>
        </p:txBody>
      </p:sp>
      <p:sp>
        <p:nvSpPr>
          <p:cNvPr id="819203" name="Rectangle 3"/>
          <p:cNvSpPr>
            <a:spLocks noGrp="1" noChangeArrowheads="1"/>
          </p:cNvSpPr>
          <p:nvPr>
            <p:ph type="body" idx="1"/>
          </p:nvPr>
        </p:nvSpPr>
        <p:spPr>
          <a:xfrm>
            <a:off x="533400" y="1752600"/>
            <a:ext cx="8229600" cy="4114800"/>
          </a:xfrm>
        </p:spPr>
        <p:txBody>
          <a:bodyPr/>
          <a:lstStyle/>
          <a:p>
            <a:pPr>
              <a:lnSpc>
                <a:spcPct val="120000"/>
              </a:lnSpc>
            </a:pPr>
            <a:endParaRPr lang="en-GB" sz="2100"/>
          </a:p>
          <a:p>
            <a:pPr algn="ctr">
              <a:lnSpc>
                <a:spcPct val="130000"/>
              </a:lnSpc>
              <a:spcBef>
                <a:spcPct val="0"/>
              </a:spcBef>
              <a:buClrTx/>
              <a:buSzTx/>
              <a:buFontTx/>
              <a:buNone/>
            </a:pPr>
            <a:r>
              <a:rPr lang="en-GB" sz="2100"/>
              <a:t>Smoking is a dilemma: a trade-off between the immediate pleasure caused by nicotine and the delayed bad health consequences of smoke.</a:t>
            </a:r>
          </a:p>
          <a:p>
            <a:pPr algn="ctr">
              <a:lnSpc>
                <a:spcPct val="130000"/>
              </a:lnSpc>
              <a:spcBef>
                <a:spcPct val="0"/>
              </a:spcBef>
              <a:buClrTx/>
              <a:buSzTx/>
              <a:buFontTx/>
              <a:buNone/>
            </a:pPr>
            <a:endParaRPr lang="en-GB" sz="2100"/>
          </a:p>
          <a:p>
            <a:pPr algn="ctr">
              <a:lnSpc>
                <a:spcPct val="130000"/>
              </a:lnSpc>
              <a:spcBef>
                <a:spcPct val="0"/>
              </a:spcBef>
              <a:buClrTx/>
              <a:buSzTx/>
              <a:buFontTx/>
              <a:buNone/>
            </a:pPr>
            <a:r>
              <a:rPr lang="en-GB" sz="2100"/>
              <a:t>This dilemma is more or less pronounced depending on the awareness of the consequences, the strength of addiction and the influence of the social context.</a:t>
            </a:r>
            <a:endParaRPr lang="en-GB" sz="19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a:xfrm>
            <a:off x="406400" y="228600"/>
            <a:ext cx="8737600" cy="1143000"/>
          </a:xfrm>
        </p:spPr>
        <p:txBody>
          <a:bodyPr/>
          <a:lstStyle/>
          <a:p>
            <a:r>
              <a:rPr lang="en-US"/>
              <a:t>An Institutional Word</a:t>
            </a:r>
          </a:p>
        </p:txBody>
      </p:sp>
      <p:sp>
        <p:nvSpPr>
          <p:cNvPr id="820227" name="Rectangle 3"/>
          <p:cNvSpPr>
            <a:spLocks noGrp="1" noChangeArrowheads="1"/>
          </p:cNvSpPr>
          <p:nvPr>
            <p:ph type="body" idx="1"/>
          </p:nvPr>
        </p:nvSpPr>
        <p:spPr>
          <a:xfrm>
            <a:off x="395288" y="2133600"/>
            <a:ext cx="8458200" cy="4114800"/>
          </a:xfrm>
          <a:noFill/>
          <a:ln/>
        </p:spPr>
        <p:txBody>
          <a:bodyPr/>
          <a:lstStyle/>
          <a:p>
            <a:pPr algn="ctr">
              <a:buFont typeface="Wingdings" pitchFamily="2" charset="2"/>
              <a:buNone/>
            </a:pPr>
            <a:r>
              <a:rPr lang="en-GB" sz="2600" i="1"/>
              <a:t>Four million unnecessary deaths per year, 11,000 every day. It is rare – if not impossible – to find examples in history that match tobacco’s programmed trail of death and destruction. I use the word programmed carefully. A cigarette is the only consumer product which when used as intended directed kills its consumer.</a:t>
            </a:r>
          </a:p>
          <a:p>
            <a:pPr algn="r">
              <a:buFont typeface="Wingdings" pitchFamily="2" charset="2"/>
              <a:buNone/>
            </a:pPr>
            <a:r>
              <a:rPr lang="en-GB" sz="1700"/>
              <a:t>Dr. Gro Harlem Brundtland,</a:t>
            </a:r>
            <a:r>
              <a:rPr lang="en-GB" sz="2100"/>
              <a:t> </a:t>
            </a:r>
          </a:p>
          <a:p>
            <a:pPr algn="r">
              <a:buFont typeface="Wingdings" pitchFamily="2" charset="2"/>
              <a:buNone/>
            </a:pPr>
            <a:r>
              <a:rPr lang="en-GB" sz="1300"/>
              <a:t>Director-General Emeritus, World Health Organization</a:t>
            </a:r>
            <a:endParaRPr lang="en-GB" sz="21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2857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tx2"/>
        </a:solidFill>
        <a:ln w="2857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3687</TotalTime>
  <Words>1754</Words>
  <Application>Microsoft PowerPoint</Application>
  <PresentationFormat>Presentació en pantalla (4:3)</PresentationFormat>
  <Paragraphs>262</Paragraphs>
  <Slides>31</Slides>
  <Notes>21</Notes>
  <HiddenSlides>0</HiddenSlides>
  <MMClips>0</MMClips>
  <ScaleCrop>false</ScaleCrop>
  <HeadingPairs>
    <vt:vector size="8" baseType="variant">
      <vt:variant>
        <vt:lpstr>Tipus de lletra utilitzats</vt:lpstr>
      </vt:variant>
      <vt:variant>
        <vt:i4>9</vt:i4>
      </vt:variant>
      <vt:variant>
        <vt:lpstr>Tema</vt:lpstr>
      </vt:variant>
      <vt:variant>
        <vt:i4>1</vt:i4>
      </vt:variant>
      <vt:variant>
        <vt:lpstr>Servidors OLE incrustats</vt:lpstr>
      </vt:variant>
      <vt:variant>
        <vt:i4>2</vt:i4>
      </vt:variant>
      <vt:variant>
        <vt:lpstr>Títols de les diapositives</vt:lpstr>
      </vt:variant>
      <vt:variant>
        <vt:i4>31</vt:i4>
      </vt:variant>
    </vt:vector>
  </HeadingPairs>
  <TitlesOfParts>
    <vt:vector size="43" baseType="lpstr">
      <vt:lpstr>Times New Roman</vt:lpstr>
      <vt:lpstr>Garamond</vt:lpstr>
      <vt:lpstr>Arial</vt:lpstr>
      <vt:lpstr>Wingdings</vt:lpstr>
      <vt:lpstr>Tahoma</vt:lpstr>
      <vt:lpstr>Lucida Sans Unicode</vt:lpstr>
      <vt:lpstr>Arial Black</vt:lpstr>
      <vt:lpstr>TimesNewRomanPSMT;Symbol</vt:lpstr>
      <vt:lpstr>Futura-Book;FuturaBT-Heavy;Futu</vt:lpstr>
      <vt:lpstr>Bordure</vt:lpstr>
      <vt:lpstr>Microsoft Photo Editor 3.0 Photo</vt:lpstr>
      <vt:lpstr>Microsoft Clip Gallery</vt:lpstr>
      <vt:lpstr>Marketing Practices: Global Marketing of Tobacco Companies</vt:lpstr>
      <vt:lpstr>Tobacco as a Product</vt:lpstr>
      <vt:lpstr>The Smoker’s Dilemma</vt:lpstr>
      <vt:lpstr>The Consequences of Smoking</vt:lpstr>
      <vt:lpstr>Severe Addiction to Nicotine</vt:lpstr>
      <vt:lpstr>The Teenager’s Dilemma</vt:lpstr>
      <vt:lpstr>The Quitter Dilemma</vt:lpstr>
      <vt:lpstr>Rational Free Choice?</vt:lpstr>
      <vt:lpstr>An Institutional Word</vt:lpstr>
      <vt:lpstr>Tobacco as a Business</vt:lpstr>
      <vt:lpstr>Tobacco is a “Good” Business!</vt:lpstr>
      <vt:lpstr>Business Point of View</vt:lpstr>
      <vt:lpstr>Tobacco Business Dilemma</vt:lpstr>
      <vt:lpstr>Linking Product’s ethics with Behavior</vt:lpstr>
      <vt:lpstr>An Ethical Cigarette?</vt:lpstr>
      <vt:lpstr>The Youth Targeting Dilemma</vt:lpstr>
      <vt:lpstr>The Advertising Dilemma</vt:lpstr>
      <vt:lpstr>Tobacco Advertising…</vt:lpstr>
      <vt:lpstr>The Power of Advertising...</vt:lpstr>
      <vt:lpstr>The New Markets Dilemma</vt:lpstr>
      <vt:lpstr>The Influence Dilemma</vt:lpstr>
      <vt:lpstr>An Institutional Word </vt:lpstr>
      <vt:lpstr>Strategies of Influence</vt:lpstr>
      <vt:lpstr>Destroying Activism</vt:lpstr>
      <vt:lpstr>Epilogue?</vt:lpstr>
      <vt:lpstr>Addicted to Lies?</vt:lpstr>
      <vt:lpstr>Can we make ethical business out of an unethical product?</vt:lpstr>
      <vt:lpstr>Some Key Learnings:</vt:lpstr>
      <vt:lpstr>Can you teach ethics to tobacco companies? My experience</vt:lpstr>
      <vt:lpstr>What can be done</vt:lpstr>
      <vt:lpstr>What can be done</vt:lpstr>
    </vt:vector>
  </TitlesOfParts>
  <Company>INSEAD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Marc Le Menestrel</dc:creator>
  <cp:lastModifiedBy>Universitat Pompeu Fabra</cp:lastModifiedBy>
  <cp:revision>200</cp:revision>
  <cp:lastPrinted>2004-02-17T10:28:00Z</cp:lastPrinted>
  <dcterms:created xsi:type="dcterms:W3CDTF">2001-02-20T10:44:38Z</dcterms:created>
  <dcterms:modified xsi:type="dcterms:W3CDTF">2012-05-21T06:53:22Z</dcterms:modified>
</cp:coreProperties>
</file>